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9" r:id="rId2"/>
    <p:sldId id="261" r:id="rId3"/>
    <p:sldId id="263" r:id="rId4"/>
    <p:sldId id="269" r:id="rId5"/>
    <p:sldId id="267" r:id="rId6"/>
    <p:sldId id="266" r:id="rId7"/>
    <p:sldId id="273" r:id="rId8"/>
    <p:sldId id="271" r:id="rId9"/>
    <p:sldId id="274" r:id="rId10"/>
    <p:sldId id="272" r:id="rId11"/>
    <p:sldId id="275" r:id="rId12"/>
    <p:sldId id="265"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0"/>
    <p:restoredTop sz="94610"/>
  </p:normalViewPr>
  <p:slideViewPr>
    <p:cSldViewPr snapToGrid="0" snapToObjects="1">
      <p:cViewPr varScale="1">
        <p:scale>
          <a:sx n="81" d="100"/>
          <a:sy n="81" d="100"/>
        </p:scale>
        <p:origin x="96" y="576"/>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30D25-4A58-F449-A038-AA9645391B73}"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674C2-C0AC-774E-A77E-05E14EA999F2}" type="slidenum">
              <a:rPr lang="en-US" smtClean="0"/>
              <a:t>‹#›</a:t>
            </a:fld>
            <a:endParaRPr lang="en-US"/>
          </a:p>
        </p:txBody>
      </p:sp>
    </p:spTree>
    <p:extLst>
      <p:ext uri="{BB962C8B-B14F-4D97-AF65-F5344CB8AC3E}">
        <p14:creationId xmlns:p14="http://schemas.microsoft.com/office/powerpoint/2010/main" val="237901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5F6986-8D13-3C4B-B5EC-86EA3EE873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58EE2D6-8C84-6A4B-A425-2CE7CE2E413B}"/>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EA5A07C-2746-4E47-ADF3-EE2CE6962D1D}"/>
              </a:ext>
            </a:extLst>
          </p:cNvPr>
          <p:cNvSpPr>
            <a:spLocks noGrp="1"/>
          </p:cNvSpPr>
          <p:nvPr>
            <p:ph type="dt" sz="half" idx="10"/>
          </p:nvPr>
        </p:nvSpPr>
        <p:spPr/>
        <p:txBody>
          <a:bodyPr/>
          <a:lstStyle/>
          <a:p>
            <a:fld id="{33F6157B-33F5-7544-AB4F-CAE55D9259E0}" type="datetimeFigureOut">
              <a:rPr lang="en-US" smtClean="0"/>
              <a:t>8/13/2024</a:t>
            </a:fld>
            <a:endParaRPr lang="en-US"/>
          </a:p>
        </p:txBody>
      </p:sp>
      <p:sp>
        <p:nvSpPr>
          <p:cNvPr id="5" name="Footer Placeholder 4">
            <a:extLst>
              <a:ext uri="{FF2B5EF4-FFF2-40B4-BE49-F238E27FC236}">
                <a16:creationId xmlns:a16="http://schemas.microsoft.com/office/drawing/2014/main" xmlns="" id="{B409B08A-7F71-CF4E-9896-37DB73AB2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4AC555-4E39-7642-8D2D-598D80D754FD}"/>
              </a:ext>
            </a:extLst>
          </p:cNvPr>
          <p:cNvSpPr>
            <a:spLocks noGrp="1"/>
          </p:cNvSpPr>
          <p:nvPr>
            <p:ph type="sldNum" sz="quarter" idx="12"/>
          </p:nvPr>
        </p:nvSpPr>
        <p:spPr/>
        <p:txBody>
          <a:bodyPr/>
          <a:lstStyle/>
          <a:p>
            <a:fld id="{1EBCCBB9-4425-0440-9C31-361807275134}" type="slidenum">
              <a:rPr lang="en-US" smtClean="0"/>
              <a:t>‹#›</a:t>
            </a:fld>
            <a:endParaRPr lang="en-US"/>
          </a:p>
        </p:txBody>
      </p:sp>
    </p:spTree>
    <p:extLst>
      <p:ext uri="{BB962C8B-B14F-4D97-AF65-F5344CB8AC3E}">
        <p14:creationId xmlns:p14="http://schemas.microsoft.com/office/powerpoint/2010/main" val="326333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B68ED-D325-764B-94BA-696FB0F8EC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A8E5B4A-7FDD-3744-A290-904B15A76B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D0BDEF-F70C-C246-A054-B36CCB69AC01}"/>
              </a:ext>
            </a:extLst>
          </p:cNvPr>
          <p:cNvSpPr>
            <a:spLocks noGrp="1"/>
          </p:cNvSpPr>
          <p:nvPr>
            <p:ph type="dt" sz="half" idx="10"/>
          </p:nvPr>
        </p:nvSpPr>
        <p:spPr/>
        <p:txBody>
          <a:bodyPr/>
          <a:lstStyle/>
          <a:p>
            <a:fld id="{33F6157B-33F5-7544-AB4F-CAE55D9259E0}" type="datetimeFigureOut">
              <a:rPr lang="en-US" smtClean="0"/>
              <a:t>8/13/2024</a:t>
            </a:fld>
            <a:endParaRPr lang="en-US"/>
          </a:p>
        </p:txBody>
      </p:sp>
      <p:sp>
        <p:nvSpPr>
          <p:cNvPr id="5" name="Footer Placeholder 4">
            <a:extLst>
              <a:ext uri="{FF2B5EF4-FFF2-40B4-BE49-F238E27FC236}">
                <a16:creationId xmlns:a16="http://schemas.microsoft.com/office/drawing/2014/main" xmlns="" id="{A4015DD5-DE22-104D-836D-B8AE63A9F7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0F5C81-FD52-314D-8016-A1FAFE2E83F5}"/>
              </a:ext>
            </a:extLst>
          </p:cNvPr>
          <p:cNvSpPr>
            <a:spLocks noGrp="1"/>
          </p:cNvSpPr>
          <p:nvPr>
            <p:ph type="sldNum" sz="quarter" idx="12"/>
          </p:nvPr>
        </p:nvSpPr>
        <p:spPr/>
        <p:txBody>
          <a:bodyPr/>
          <a:lstStyle/>
          <a:p>
            <a:fld id="{1EBCCBB9-4425-0440-9C31-361807275134}" type="slidenum">
              <a:rPr lang="en-US" smtClean="0"/>
              <a:t>‹#›</a:t>
            </a:fld>
            <a:endParaRPr lang="en-US"/>
          </a:p>
        </p:txBody>
      </p:sp>
    </p:spTree>
    <p:extLst>
      <p:ext uri="{BB962C8B-B14F-4D97-AF65-F5344CB8AC3E}">
        <p14:creationId xmlns:p14="http://schemas.microsoft.com/office/powerpoint/2010/main" val="298621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D67D99E-F1C1-4E4B-AC63-3B83FA3F4FB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BDAF5E7-08A6-F946-853F-966B05AADE88}"/>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06FCD77-77FF-C94E-8400-96F772B458BA}"/>
              </a:ext>
            </a:extLst>
          </p:cNvPr>
          <p:cNvSpPr>
            <a:spLocks noGrp="1"/>
          </p:cNvSpPr>
          <p:nvPr>
            <p:ph type="dt" sz="half" idx="10"/>
          </p:nvPr>
        </p:nvSpPr>
        <p:spPr/>
        <p:txBody>
          <a:bodyPr/>
          <a:lstStyle/>
          <a:p>
            <a:fld id="{33F6157B-33F5-7544-AB4F-CAE55D9259E0}" type="datetimeFigureOut">
              <a:rPr lang="en-US" smtClean="0"/>
              <a:t>8/13/2024</a:t>
            </a:fld>
            <a:endParaRPr lang="en-US"/>
          </a:p>
        </p:txBody>
      </p:sp>
      <p:sp>
        <p:nvSpPr>
          <p:cNvPr id="5" name="Footer Placeholder 4">
            <a:extLst>
              <a:ext uri="{FF2B5EF4-FFF2-40B4-BE49-F238E27FC236}">
                <a16:creationId xmlns:a16="http://schemas.microsoft.com/office/drawing/2014/main" xmlns="" id="{8CF910C7-B023-A047-AE78-14E116C83E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8647A2-FD69-D645-BC07-346ADA61763B}"/>
              </a:ext>
            </a:extLst>
          </p:cNvPr>
          <p:cNvSpPr>
            <a:spLocks noGrp="1"/>
          </p:cNvSpPr>
          <p:nvPr>
            <p:ph type="sldNum" sz="quarter" idx="12"/>
          </p:nvPr>
        </p:nvSpPr>
        <p:spPr/>
        <p:txBody>
          <a:bodyPr/>
          <a:lstStyle/>
          <a:p>
            <a:fld id="{1EBCCBB9-4425-0440-9C31-361807275134}" type="slidenum">
              <a:rPr lang="en-US" smtClean="0"/>
              <a:t>‹#›</a:t>
            </a:fld>
            <a:endParaRPr lang="en-US"/>
          </a:p>
        </p:txBody>
      </p:sp>
    </p:spTree>
    <p:extLst>
      <p:ext uri="{BB962C8B-B14F-4D97-AF65-F5344CB8AC3E}">
        <p14:creationId xmlns:p14="http://schemas.microsoft.com/office/powerpoint/2010/main" val="72549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415243-86AB-9647-AC2C-5E1B295901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6CAA6C-EB58-B142-B5A8-E500BA3340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2C052C-289F-A845-BBF4-B8AAE058D155}"/>
              </a:ext>
            </a:extLst>
          </p:cNvPr>
          <p:cNvSpPr>
            <a:spLocks noGrp="1"/>
          </p:cNvSpPr>
          <p:nvPr>
            <p:ph type="dt" sz="half" idx="10"/>
          </p:nvPr>
        </p:nvSpPr>
        <p:spPr/>
        <p:txBody>
          <a:bodyPr/>
          <a:lstStyle/>
          <a:p>
            <a:fld id="{33F6157B-33F5-7544-AB4F-CAE55D9259E0}" type="datetimeFigureOut">
              <a:rPr lang="en-US" smtClean="0"/>
              <a:t>8/13/2024</a:t>
            </a:fld>
            <a:endParaRPr lang="en-US"/>
          </a:p>
        </p:txBody>
      </p:sp>
      <p:sp>
        <p:nvSpPr>
          <p:cNvPr id="5" name="Footer Placeholder 4">
            <a:extLst>
              <a:ext uri="{FF2B5EF4-FFF2-40B4-BE49-F238E27FC236}">
                <a16:creationId xmlns:a16="http://schemas.microsoft.com/office/drawing/2014/main" xmlns="" id="{ED74CCA7-72FA-B749-BF80-2DEC62221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9F7AA7E-63BF-FB49-892B-2B505A36F496}"/>
              </a:ext>
            </a:extLst>
          </p:cNvPr>
          <p:cNvSpPr>
            <a:spLocks noGrp="1"/>
          </p:cNvSpPr>
          <p:nvPr>
            <p:ph type="sldNum" sz="quarter" idx="12"/>
          </p:nvPr>
        </p:nvSpPr>
        <p:spPr/>
        <p:txBody>
          <a:bodyPr/>
          <a:lstStyle/>
          <a:p>
            <a:fld id="{1EBCCBB9-4425-0440-9C31-361807275134}" type="slidenum">
              <a:rPr lang="en-US" smtClean="0"/>
              <a:t>‹#›</a:t>
            </a:fld>
            <a:endParaRPr lang="en-US"/>
          </a:p>
        </p:txBody>
      </p:sp>
    </p:spTree>
    <p:extLst>
      <p:ext uri="{BB962C8B-B14F-4D97-AF65-F5344CB8AC3E}">
        <p14:creationId xmlns:p14="http://schemas.microsoft.com/office/powerpoint/2010/main" val="833918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79FF8D-1A7E-E54F-B1E6-9AE5E1E5CBF7}"/>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1D9066C-AA3D-1949-B631-E80468A892E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32B1FCE-267B-554D-BADB-3C1C76807DDC}"/>
              </a:ext>
            </a:extLst>
          </p:cNvPr>
          <p:cNvSpPr>
            <a:spLocks noGrp="1"/>
          </p:cNvSpPr>
          <p:nvPr>
            <p:ph type="dt" sz="half" idx="10"/>
          </p:nvPr>
        </p:nvSpPr>
        <p:spPr/>
        <p:txBody>
          <a:bodyPr/>
          <a:lstStyle/>
          <a:p>
            <a:fld id="{33F6157B-33F5-7544-AB4F-CAE55D9259E0}" type="datetimeFigureOut">
              <a:rPr lang="en-US" smtClean="0"/>
              <a:t>8/13/2024</a:t>
            </a:fld>
            <a:endParaRPr lang="en-US"/>
          </a:p>
        </p:txBody>
      </p:sp>
      <p:sp>
        <p:nvSpPr>
          <p:cNvPr id="5" name="Footer Placeholder 4">
            <a:extLst>
              <a:ext uri="{FF2B5EF4-FFF2-40B4-BE49-F238E27FC236}">
                <a16:creationId xmlns:a16="http://schemas.microsoft.com/office/drawing/2014/main" xmlns="" id="{B93B6E78-63CE-A94F-9D27-29189C817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BF6E308-9E0D-F949-9DBC-E79C32A71E6A}"/>
              </a:ext>
            </a:extLst>
          </p:cNvPr>
          <p:cNvSpPr>
            <a:spLocks noGrp="1"/>
          </p:cNvSpPr>
          <p:nvPr>
            <p:ph type="sldNum" sz="quarter" idx="12"/>
          </p:nvPr>
        </p:nvSpPr>
        <p:spPr/>
        <p:txBody>
          <a:bodyPr/>
          <a:lstStyle/>
          <a:p>
            <a:fld id="{1EBCCBB9-4425-0440-9C31-361807275134}" type="slidenum">
              <a:rPr lang="en-US" smtClean="0"/>
              <a:t>‹#›</a:t>
            </a:fld>
            <a:endParaRPr lang="en-US"/>
          </a:p>
        </p:txBody>
      </p:sp>
    </p:spTree>
    <p:extLst>
      <p:ext uri="{BB962C8B-B14F-4D97-AF65-F5344CB8AC3E}">
        <p14:creationId xmlns:p14="http://schemas.microsoft.com/office/powerpoint/2010/main" val="717186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A2DD73-9A98-1C4C-894E-15DF8594CE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0FFD66-102A-B94C-9B50-487E4EEBCA9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5A15488-42A1-1B4A-B843-5F229B6E1F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18E4072-B89A-2B48-A5AB-FA3EB9644014}"/>
              </a:ext>
            </a:extLst>
          </p:cNvPr>
          <p:cNvSpPr>
            <a:spLocks noGrp="1"/>
          </p:cNvSpPr>
          <p:nvPr>
            <p:ph type="dt" sz="half" idx="10"/>
          </p:nvPr>
        </p:nvSpPr>
        <p:spPr/>
        <p:txBody>
          <a:bodyPr/>
          <a:lstStyle/>
          <a:p>
            <a:fld id="{33F6157B-33F5-7544-AB4F-CAE55D9259E0}" type="datetimeFigureOut">
              <a:rPr lang="en-US" smtClean="0"/>
              <a:t>8/13/2024</a:t>
            </a:fld>
            <a:endParaRPr lang="en-US"/>
          </a:p>
        </p:txBody>
      </p:sp>
      <p:sp>
        <p:nvSpPr>
          <p:cNvPr id="6" name="Footer Placeholder 5">
            <a:extLst>
              <a:ext uri="{FF2B5EF4-FFF2-40B4-BE49-F238E27FC236}">
                <a16:creationId xmlns:a16="http://schemas.microsoft.com/office/drawing/2014/main" xmlns="" id="{492C746D-F06D-1543-8AFF-58DCFB9EC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FF6F20E-E7B3-1C43-A2CB-AFFFD06096AA}"/>
              </a:ext>
            </a:extLst>
          </p:cNvPr>
          <p:cNvSpPr>
            <a:spLocks noGrp="1"/>
          </p:cNvSpPr>
          <p:nvPr>
            <p:ph type="sldNum" sz="quarter" idx="12"/>
          </p:nvPr>
        </p:nvSpPr>
        <p:spPr/>
        <p:txBody>
          <a:bodyPr/>
          <a:lstStyle/>
          <a:p>
            <a:fld id="{1EBCCBB9-4425-0440-9C31-361807275134}" type="slidenum">
              <a:rPr lang="en-US" smtClean="0"/>
              <a:t>‹#›</a:t>
            </a:fld>
            <a:endParaRPr lang="en-US"/>
          </a:p>
        </p:txBody>
      </p:sp>
    </p:spTree>
    <p:extLst>
      <p:ext uri="{BB962C8B-B14F-4D97-AF65-F5344CB8AC3E}">
        <p14:creationId xmlns:p14="http://schemas.microsoft.com/office/powerpoint/2010/main" val="272320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ED6E80-987C-954D-8A4D-E0C449D79FA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FB5F86-760D-D24C-8E1E-08601538361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EE52B98-4C82-794A-B952-2B4C0245737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6018A3B-D1EB-2648-8933-3A56B283013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B521516-309C-EF47-8A60-DE2CA1277C6B}"/>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E74172B-A50A-5C42-9868-99B482192198}"/>
              </a:ext>
            </a:extLst>
          </p:cNvPr>
          <p:cNvSpPr>
            <a:spLocks noGrp="1"/>
          </p:cNvSpPr>
          <p:nvPr>
            <p:ph type="dt" sz="half" idx="10"/>
          </p:nvPr>
        </p:nvSpPr>
        <p:spPr/>
        <p:txBody>
          <a:bodyPr/>
          <a:lstStyle/>
          <a:p>
            <a:fld id="{33F6157B-33F5-7544-AB4F-CAE55D9259E0}" type="datetimeFigureOut">
              <a:rPr lang="en-US" smtClean="0"/>
              <a:t>8/13/2024</a:t>
            </a:fld>
            <a:endParaRPr lang="en-US"/>
          </a:p>
        </p:txBody>
      </p:sp>
      <p:sp>
        <p:nvSpPr>
          <p:cNvPr id="8" name="Footer Placeholder 7">
            <a:extLst>
              <a:ext uri="{FF2B5EF4-FFF2-40B4-BE49-F238E27FC236}">
                <a16:creationId xmlns:a16="http://schemas.microsoft.com/office/drawing/2014/main" xmlns="" id="{D5F655C7-07F3-334E-8A58-1DDDAFC5DC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7120E15-7BE0-F442-9B21-15AF5B840002}"/>
              </a:ext>
            </a:extLst>
          </p:cNvPr>
          <p:cNvSpPr>
            <a:spLocks noGrp="1"/>
          </p:cNvSpPr>
          <p:nvPr>
            <p:ph type="sldNum" sz="quarter" idx="12"/>
          </p:nvPr>
        </p:nvSpPr>
        <p:spPr/>
        <p:txBody>
          <a:bodyPr/>
          <a:lstStyle/>
          <a:p>
            <a:fld id="{1EBCCBB9-4425-0440-9C31-361807275134}" type="slidenum">
              <a:rPr lang="en-US" smtClean="0"/>
              <a:t>‹#›</a:t>
            </a:fld>
            <a:endParaRPr lang="en-US"/>
          </a:p>
        </p:txBody>
      </p:sp>
    </p:spTree>
    <p:extLst>
      <p:ext uri="{BB962C8B-B14F-4D97-AF65-F5344CB8AC3E}">
        <p14:creationId xmlns:p14="http://schemas.microsoft.com/office/powerpoint/2010/main" val="168878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69CDE2-7BBF-E94F-9F6A-16DA8231F3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360F820-05D1-304A-B7A1-4C83CE856DCD}"/>
              </a:ext>
            </a:extLst>
          </p:cNvPr>
          <p:cNvSpPr>
            <a:spLocks noGrp="1"/>
          </p:cNvSpPr>
          <p:nvPr>
            <p:ph type="dt" sz="half" idx="10"/>
          </p:nvPr>
        </p:nvSpPr>
        <p:spPr/>
        <p:txBody>
          <a:bodyPr/>
          <a:lstStyle/>
          <a:p>
            <a:fld id="{33F6157B-33F5-7544-AB4F-CAE55D9259E0}" type="datetimeFigureOut">
              <a:rPr lang="en-US" smtClean="0"/>
              <a:t>8/13/2024</a:t>
            </a:fld>
            <a:endParaRPr lang="en-US"/>
          </a:p>
        </p:txBody>
      </p:sp>
      <p:sp>
        <p:nvSpPr>
          <p:cNvPr id="4" name="Footer Placeholder 3">
            <a:extLst>
              <a:ext uri="{FF2B5EF4-FFF2-40B4-BE49-F238E27FC236}">
                <a16:creationId xmlns:a16="http://schemas.microsoft.com/office/drawing/2014/main" xmlns="" id="{52DF3397-3524-7441-80F9-4478E4FE7C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7323780-0C39-764D-A0B7-001DFE700601}"/>
              </a:ext>
            </a:extLst>
          </p:cNvPr>
          <p:cNvSpPr>
            <a:spLocks noGrp="1"/>
          </p:cNvSpPr>
          <p:nvPr>
            <p:ph type="sldNum" sz="quarter" idx="12"/>
          </p:nvPr>
        </p:nvSpPr>
        <p:spPr/>
        <p:txBody>
          <a:bodyPr/>
          <a:lstStyle/>
          <a:p>
            <a:fld id="{1EBCCBB9-4425-0440-9C31-361807275134}" type="slidenum">
              <a:rPr lang="en-US" smtClean="0"/>
              <a:t>‹#›</a:t>
            </a:fld>
            <a:endParaRPr lang="en-US"/>
          </a:p>
        </p:txBody>
      </p:sp>
    </p:spTree>
    <p:extLst>
      <p:ext uri="{BB962C8B-B14F-4D97-AF65-F5344CB8AC3E}">
        <p14:creationId xmlns:p14="http://schemas.microsoft.com/office/powerpoint/2010/main" val="44787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F86A21C-7223-CB46-91E0-DBAD649AF5F1}"/>
              </a:ext>
            </a:extLst>
          </p:cNvPr>
          <p:cNvSpPr>
            <a:spLocks noGrp="1"/>
          </p:cNvSpPr>
          <p:nvPr>
            <p:ph type="dt" sz="half" idx="10"/>
          </p:nvPr>
        </p:nvSpPr>
        <p:spPr/>
        <p:txBody>
          <a:bodyPr/>
          <a:lstStyle/>
          <a:p>
            <a:fld id="{33F6157B-33F5-7544-AB4F-CAE55D9259E0}" type="datetimeFigureOut">
              <a:rPr lang="en-US" smtClean="0"/>
              <a:t>8/13/2024</a:t>
            </a:fld>
            <a:endParaRPr lang="en-US"/>
          </a:p>
        </p:txBody>
      </p:sp>
      <p:sp>
        <p:nvSpPr>
          <p:cNvPr id="3" name="Footer Placeholder 2">
            <a:extLst>
              <a:ext uri="{FF2B5EF4-FFF2-40B4-BE49-F238E27FC236}">
                <a16:creationId xmlns:a16="http://schemas.microsoft.com/office/drawing/2014/main" xmlns="" id="{9ADF43EB-558A-9241-B161-8DB711882A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A759ABC-2186-D24C-98E1-4AC849F38258}"/>
              </a:ext>
            </a:extLst>
          </p:cNvPr>
          <p:cNvSpPr>
            <a:spLocks noGrp="1"/>
          </p:cNvSpPr>
          <p:nvPr>
            <p:ph type="sldNum" sz="quarter" idx="12"/>
          </p:nvPr>
        </p:nvSpPr>
        <p:spPr/>
        <p:txBody>
          <a:bodyPr/>
          <a:lstStyle/>
          <a:p>
            <a:fld id="{1EBCCBB9-4425-0440-9C31-361807275134}" type="slidenum">
              <a:rPr lang="en-US" smtClean="0"/>
              <a:t>‹#›</a:t>
            </a:fld>
            <a:endParaRPr lang="en-US"/>
          </a:p>
        </p:txBody>
      </p:sp>
    </p:spTree>
    <p:extLst>
      <p:ext uri="{BB962C8B-B14F-4D97-AF65-F5344CB8AC3E}">
        <p14:creationId xmlns:p14="http://schemas.microsoft.com/office/powerpoint/2010/main" val="437813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FD6EE7-07BE-9740-885F-E264E55EFB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2BF20F8-4310-FD49-ACAF-9ECBB3265630}"/>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FD06DFE-6AA3-3C47-B695-E5A0ECE99D8B}"/>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17E8B08-6F2A-7A43-A3DB-6BFDFAAB5986}"/>
              </a:ext>
            </a:extLst>
          </p:cNvPr>
          <p:cNvSpPr>
            <a:spLocks noGrp="1"/>
          </p:cNvSpPr>
          <p:nvPr>
            <p:ph type="dt" sz="half" idx="10"/>
          </p:nvPr>
        </p:nvSpPr>
        <p:spPr/>
        <p:txBody>
          <a:bodyPr/>
          <a:lstStyle/>
          <a:p>
            <a:fld id="{33F6157B-33F5-7544-AB4F-CAE55D9259E0}" type="datetimeFigureOut">
              <a:rPr lang="en-US" smtClean="0"/>
              <a:t>8/13/2024</a:t>
            </a:fld>
            <a:endParaRPr lang="en-US"/>
          </a:p>
        </p:txBody>
      </p:sp>
      <p:sp>
        <p:nvSpPr>
          <p:cNvPr id="6" name="Footer Placeholder 5">
            <a:extLst>
              <a:ext uri="{FF2B5EF4-FFF2-40B4-BE49-F238E27FC236}">
                <a16:creationId xmlns:a16="http://schemas.microsoft.com/office/drawing/2014/main" xmlns="" id="{5AA487DC-3EC4-0743-87FC-052700DB62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04D15BC-9A64-DA46-9CF6-D6426E143EDA}"/>
              </a:ext>
            </a:extLst>
          </p:cNvPr>
          <p:cNvSpPr>
            <a:spLocks noGrp="1"/>
          </p:cNvSpPr>
          <p:nvPr>
            <p:ph type="sldNum" sz="quarter" idx="12"/>
          </p:nvPr>
        </p:nvSpPr>
        <p:spPr/>
        <p:txBody>
          <a:bodyPr/>
          <a:lstStyle/>
          <a:p>
            <a:fld id="{1EBCCBB9-4425-0440-9C31-361807275134}" type="slidenum">
              <a:rPr lang="en-US" smtClean="0"/>
              <a:t>‹#›</a:t>
            </a:fld>
            <a:endParaRPr lang="en-US"/>
          </a:p>
        </p:txBody>
      </p:sp>
    </p:spTree>
    <p:extLst>
      <p:ext uri="{BB962C8B-B14F-4D97-AF65-F5344CB8AC3E}">
        <p14:creationId xmlns:p14="http://schemas.microsoft.com/office/powerpoint/2010/main" val="419609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0F2CA-C7A1-CB4A-B310-EF71A0DE84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EB26761-409F-E742-8A48-7A9CC9349851}"/>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437F45F8-A738-9B43-98B3-AF006995D0B2}"/>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168AFBF-73F6-F444-B1A0-01331C052D76}"/>
              </a:ext>
            </a:extLst>
          </p:cNvPr>
          <p:cNvSpPr>
            <a:spLocks noGrp="1"/>
          </p:cNvSpPr>
          <p:nvPr>
            <p:ph type="dt" sz="half" idx="10"/>
          </p:nvPr>
        </p:nvSpPr>
        <p:spPr/>
        <p:txBody>
          <a:bodyPr/>
          <a:lstStyle/>
          <a:p>
            <a:fld id="{33F6157B-33F5-7544-AB4F-CAE55D9259E0}" type="datetimeFigureOut">
              <a:rPr lang="en-US" smtClean="0"/>
              <a:t>8/13/2024</a:t>
            </a:fld>
            <a:endParaRPr lang="en-US"/>
          </a:p>
        </p:txBody>
      </p:sp>
      <p:sp>
        <p:nvSpPr>
          <p:cNvPr id="6" name="Footer Placeholder 5">
            <a:extLst>
              <a:ext uri="{FF2B5EF4-FFF2-40B4-BE49-F238E27FC236}">
                <a16:creationId xmlns:a16="http://schemas.microsoft.com/office/drawing/2014/main" xmlns="" id="{959FAB07-BC19-334F-B4A4-2F3938171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E5CB964-C774-4041-8626-75E4355CB95B}"/>
              </a:ext>
            </a:extLst>
          </p:cNvPr>
          <p:cNvSpPr>
            <a:spLocks noGrp="1"/>
          </p:cNvSpPr>
          <p:nvPr>
            <p:ph type="sldNum" sz="quarter" idx="12"/>
          </p:nvPr>
        </p:nvSpPr>
        <p:spPr/>
        <p:txBody>
          <a:bodyPr/>
          <a:lstStyle/>
          <a:p>
            <a:fld id="{1EBCCBB9-4425-0440-9C31-361807275134}" type="slidenum">
              <a:rPr lang="en-US" smtClean="0"/>
              <a:t>‹#›</a:t>
            </a:fld>
            <a:endParaRPr lang="en-US"/>
          </a:p>
        </p:txBody>
      </p:sp>
    </p:spTree>
    <p:extLst>
      <p:ext uri="{BB962C8B-B14F-4D97-AF65-F5344CB8AC3E}">
        <p14:creationId xmlns:p14="http://schemas.microsoft.com/office/powerpoint/2010/main" val="393909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C44A619-3F67-3E45-AEB7-94DDE0549E3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41FA069-B3B3-D24C-AF05-AA1AFDC844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DCDE252-1476-3442-B9C8-927A836E557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6157B-33F5-7544-AB4F-CAE55D9259E0}" type="datetimeFigureOut">
              <a:rPr lang="en-US" smtClean="0"/>
              <a:t>8/13/2024</a:t>
            </a:fld>
            <a:endParaRPr lang="en-US"/>
          </a:p>
        </p:txBody>
      </p:sp>
      <p:sp>
        <p:nvSpPr>
          <p:cNvPr id="5" name="Footer Placeholder 4">
            <a:extLst>
              <a:ext uri="{FF2B5EF4-FFF2-40B4-BE49-F238E27FC236}">
                <a16:creationId xmlns:a16="http://schemas.microsoft.com/office/drawing/2014/main" xmlns="" id="{4452F26E-9CDC-8C4F-AE16-AEEE2E197402}"/>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0AD56C3-4FDE-4344-9FAD-19F322A0666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CCBB9-4425-0440-9C31-361807275134}" type="slidenum">
              <a:rPr lang="en-US" smtClean="0"/>
              <a:t>‹#›</a:t>
            </a:fld>
            <a:endParaRPr lang="en-US"/>
          </a:p>
        </p:txBody>
      </p:sp>
    </p:spTree>
    <p:extLst>
      <p:ext uri="{BB962C8B-B14F-4D97-AF65-F5344CB8AC3E}">
        <p14:creationId xmlns:p14="http://schemas.microsoft.com/office/powerpoint/2010/main" val="3192788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80/19312458.2018.1453057"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sdgs.un.org/goals"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780A9EF-F7D4-0B48-8A83-1EDFD6AA11A0}"/>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xmlns="" id="{057F4A1F-4F59-B44C-B2DE-D3435902B785}"/>
              </a:ext>
            </a:extLst>
          </p:cNvPr>
          <p:cNvSpPr/>
          <p:nvPr/>
        </p:nvSpPr>
        <p:spPr>
          <a:xfrm>
            <a:off x="473243" y="1947808"/>
            <a:ext cx="6096000" cy="892552"/>
          </a:xfrm>
          <a:prstGeom prst="rect">
            <a:avLst/>
          </a:prstGeom>
        </p:spPr>
        <p:txBody>
          <a:bodyPr>
            <a:spAutoFit/>
          </a:bodyPr>
          <a:lstStyle/>
          <a:p>
            <a:r>
              <a:rPr lang="en-US" sz="2600" b="1" dirty="0">
                <a:latin typeface="Cambria" pitchFamily="18" charset="0"/>
              </a:rPr>
              <a:t>Equity in Academia: A Critical Discourse on Scholarly Publishing</a:t>
            </a:r>
            <a:endParaRPr lang="en-US" sz="2600" b="1" dirty="0">
              <a:solidFill>
                <a:schemeClr val="tx1">
                  <a:lumMod val="50000"/>
                  <a:lumOff val="50000"/>
                </a:schemeClr>
              </a:solidFill>
              <a:latin typeface="Cambria" pitchFamily="18" charset="0"/>
            </a:endParaRPr>
          </a:p>
        </p:txBody>
      </p:sp>
      <p:sp>
        <p:nvSpPr>
          <p:cNvPr id="6" name="Rectangle 5">
            <a:extLst>
              <a:ext uri="{FF2B5EF4-FFF2-40B4-BE49-F238E27FC236}">
                <a16:creationId xmlns:a16="http://schemas.microsoft.com/office/drawing/2014/main" xmlns="" id="{AD74495D-E4D4-4649-8A93-625A1F064334}"/>
              </a:ext>
            </a:extLst>
          </p:cNvPr>
          <p:cNvSpPr/>
          <p:nvPr/>
        </p:nvSpPr>
        <p:spPr>
          <a:xfrm>
            <a:off x="473243" y="4372669"/>
            <a:ext cx="6096000" cy="830997"/>
          </a:xfrm>
          <a:prstGeom prst="rect">
            <a:avLst/>
          </a:prstGeom>
        </p:spPr>
        <p:txBody>
          <a:bodyPr>
            <a:spAutoFit/>
          </a:bodyPr>
          <a:lstStyle/>
          <a:p>
            <a:pPr lvl="0">
              <a:spcBef>
                <a:spcPct val="20000"/>
              </a:spcBef>
              <a:defRPr/>
            </a:pPr>
            <a:r>
              <a:rPr lang="en-US" sz="2400" b="1" dirty="0">
                <a:latin typeface="Cambria" pitchFamily="18" charset="0"/>
              </a:rPr>
              <a:t>Lisa </a:t>
            </a:r>
            <a:r>
              <a:rPr lang="en-US" sz="2400" b="1" dirty="0" err="1">
                <a:latin typeface="Cambria" pitchFamily="18" charset="0"/>
              </a:rPr>
              <a:t>DeTora</a:t>
            </a:r>
            <a:endParaRPr lang="en-US" sz="2400" b="1" dirty="0">
              <a:solidFill>
                <a:schemeClr val="tx1">
                  <a:lumMod val="50000"/>
                  <a:lumOff val="50000"/>
                </a:schemeClr>
              </a:solidFill>
              <a:latin typeface="Cambria" pitchFamily="18" charset="0"/>
            </a:endParaRPr>
          </a:p>
          <a:p>
            <a:pPr lvl="0">
              <a:spcBef>
                <a:spcPct val="20000"/>
              </a:spcBef>
              <a:defRPr/>
            </a:pPr>
            <a:r>
              <a:rPr lang="en-US" sz="2000" dirty="0">
                <a:latin typeface="Cambria" pitchFamily="18" charset="0"/>
              </a:rPr>
              <a:t>Hofstra </a:t>
            </a:r>
            <a:r>
              <a:rPr lang="en-US" sz="2000" dirty="0" smtClean="0">
                <a:latin typeface="Cambria" pitchFamily="18" charset="0"/>
              </a:rPr>
              <a:t>University, United States </a:t>
            </a:r>
            <a:endParaRPr lang="en-US" sz="2000" b="1" dirty="0">
              <a:solidFill>
                <a:schemeClr val="tx1">
                  <a:lumMod val="50000"/>
                  <a:lumOff val="50000"/>
                </a:schemeClr>
              </a:solidFill>
              <a:latin typeface="Cambria" pitchFamily="18" charset="0"/>
            </a:endParaRPr>
          </a:p>
        </p:txBody>
      </p:sp>
    </p:spTree>
    <p:extLst>
      <p:ext uri="{BB962C8B-B14F-4D97-AF65-F5344CB8AC3E}">
        <p14:creationId xmlns:p14="http://schemas.microsoft.com/office/powerpoint/2010/main" val="966327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3EB281-2917-364F-B154-8938B1FD7CD2}"/>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89F780ED-6F66-D84F-AFF3-4A7785A996CE}"/>
              </a:ext>
            </a:extLst>
          </p:cNvPr>
          <p:cNvSpPr/>
          <p:nvPr/>
        </p:nvSpPr>
        <p:spPr>
          <a:xfrm>
            <a:off x="377146" y="273597"/>
            <a:ext cx="6096000" cy="1200329"/>
          </a:xfrm>
          <a:prstGeom prst="rect">
            <a:avLst/>
          </a:prstGeom>
        </p:spPr>
        <p:txBody>
          <a:bodyPr>
            <a:spAutoFit/>
          </a:bodyPr>
          <a:lstStyle/>
          <a:p>
            <a:pPr marL="342891" indent="-342891"/>
            <a:r>
              <a:rPr lang="en-US" sz="3600" b="1" dirty="0">
                <a:latin typeface="Cambria" pitchFamily="18" charset="0"/>
              </a:rPr>
              <a:t>What’s </a:t>
            </a:r>
            <a:r>
              <a:rPr lang="en-US" sz="3600" b="1" dirty="0" smtClean="0">
                <a:latin typeface="Cambria" pitchFamily="18" charset="0"/>
              </a:rPr>
              <a:t>Needed Next</a:t>
            </a:r>
            <a:r>
              <a:rPr lang="en-US" sz="3600" b="1" dirty="0">
                <a:latin typeface="Cambria" pitchFamily="18" charset="0"/>
              </a:rPr>
              <a:t>?</a:t>
            </a:r>
          </a:p>
          <a:p>
            <a:pPr marL="342891" indent="-342891"/>
            <a:endParaRPr lang="en-US" sz="3600" b="1" dirty="0">
              <a:latin typeface="Cambria" pitchFamily="18" charset="0"/>
            </a:endParaRPr>
          </a:p>
        </p:txBody>
      </p:sp>
      <p:sp>
        <p:nvSpPr>
          <p:cNvPr id="7" name="Rectangle 6">
            <a:extLst>
              <a:ext uri="{FF2B5EF4-FFF2-40B4-BE49-F238E27FC236}">
                <a16:creationId xmlns:a16="http://schemas.microsoft.com/office/drawing/2014/main" xmlns="" id="{809B27B1-B3D2-C04E-B501-9CF93D07151E}"/>
              </a:ext>
            </a:extLst>
          </p:cNvPr>
          <p:cNvSpPr/>
          <p:nvPr/>
        </p:nvSpPr>
        <p:spPr>
          <a:xfrm>
            <a:off x="389021" y="1564961"/>
            <a:ext cx="6312721" cy="3970318"/>
          </a:xfrm>
          <a:prstGeom prst="rect">
            <a:avLst/>
          </a:prstGeom>
        </p:spPr>
        <p:txBody>
          <a:bodyPr wrap="square">
            <a:spAutoFit/>
          </a:bodyPr>
          <a:lstStyle/>
          <a:p>
            <a:pPr marL="342891" indent="-342891"/>
            <a:r>
              <a:rPr lang="en-US" dirty="0">
                <a:latin typeface="Cambria" pitchFamily="18" charset="0"/>
              </a:rPr>
              <a:t>Respect ongoing initiatives</a:t>
            </a:r>
          </a:p>
          <a:p>
            <a:pPr marL="342891" indent="-342891"/>
            <a:endParaRPr lang="en-US" dirty="0">
              <a:latin typeface="Cambria" pitchFamily="18" charset="0"/>
            </a:endParaRPr>
          </a:p>
          <a:p>
            <a:pPr marL="342891" indent="-342891"/>
            <a:r>
              <a:rPr lang="en-US" dirty="0">
                <a:latin typeface="Cambria" pitchFamily="18" charset="0"/>
              </a:rPr>
              <a:t>Scholarly publishing groups address various kind of inequity</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World Association of Medical Editors</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Council of Science Editors</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International Committee of Medical Journal Editors</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Good Publication Practice</a:t>
            </a:r>
          </a:p>
          <a:p>
            <a:endParaRPr lang="en-US" dirty="0">
              <a:latin typeface="Cambria" pitchFamily="18" charset="0"/>
            </a:endParaRPr>
          </a:p>
          <a:p>
            <a:r>
              <a:rPr lang="en-US" dirty="0">
                <a:latin typeface="Cambria" pitchFamily="18" charset="0"/>
              </a:rPr>
              <a:t>Regulatory advice also considers representation </a:t>
            </a:r>
          </a:p>
          <a:p>
            <a:pPr marL="742950" lvl="1" indent="-285750">
              <a:buFont typeface="Arial" panose="020B0604020202020204" pitchFamily="34" charset="0"/>
              <a:buChar char="•"/>
            </a:pPr>
            <a:r>
              <a:rPr lang="en-US" dirty="0">
                <a:solidFill>
                  <a:schemeClr val="tx1">
                    <a:lumMod val="50000"/>
                    <a:lumOff val="50000"/>
                  </a:schemeClr>
                </a:solidFill>
                <a:latin typeface="Cambria" pitchFamily="18" charset="0"/>
              </a:rPr>
              <a:t>International Committee on </a:t>
            </a:r>
            <a:r>
              <a:rPr lang="en-US" dirty="0" err="1">
                <a:solidFill>
                  <a:schemeClr val="tx1">
                    <a:lumMod val="50000"/>
                    <a:lumOff val="50000"/>
                  </a:schemeClr>
                </a:solidFill>
                <a:latin typeface="Cambria" pitchFamily="18" charset="0"/>
              </a:rPr>
              <a:t>Harmonisation</a:t>
            </a:r>
            <a:r>
              <a:rPr lang="en-US" dirty="0">
                <a:solidFill>
                  <a:schemeClr val="tx1">
                    <a:lumMod val="50000"/>
                    <a:lumOff val="50000"/>
                  </a:schemeClr>
                </a:solidFill>
                <a:latin typeface="Cambria" pitchFamily="18" charset="0"/>
              </a:rPr>
              <a:t> of Technical Requirements for Pharmaceuticals for Human Use</a:t>
            </a:r>
          </a:p>
          <a:p>
            <a:pPr marL="742950" lvl="1" indent="-285750">
              <a:buFont typeface="Arial" panose="020B0604020202020204" pitchFamily="34" charset="0"/>
              <a:buChar char="•"/>
            </a:pPr>
            <a:r>
              <a:rPr lang="en-US" dirty="0">
                <a:solidFill>
                  <a:schemeClr val="tx1">
                    <a:lumMod val="50000"/>
                    <a:lumOff val="50000"/>
                  </a:schemeClr>
                </a:solidFill>
                <a:latin typeface="Cambria" pitchFamily="18" charset="0"/>
              </a:rPr>
              <a:t>Patient inclusion</a:t>
            </a:r>
          </a:p>
          <a:p>
            <a:pPr marL="742950" lvl="1" indent="-285750">
              <a:buFont typeface="Arial" panose="020B0604020202020204" pitchFamily="34" charset="0"/>
              <a:buChar char="•"/>
            </a:pPr>
            <a:r>
              <a:rPr lang="en-US" dirty="0">
                <a:solidFill>
                  <a:schemeClr val="tx1">
                    <a:lumMod val="50000"/>
                    <a:lumOff val="50000"/>
                  </a:schemeClr>
                </a:solidFill>
                <a:latin typeface="Cambria" pitchFamily="18" charset="0"/>
              </a:rPr>
              <a:t>Lay summaries as required under the European Code</a:t>
            </a:r>
          </a:p>
        </p:txBody>
      </p:sp>
      <p:sp>
        <p:nvSpPr>
          <p:cNvPr id="2" name="Rectangle 1">
            <a:extLst>
              <a:ext uri="{FF2B5EF4-FFF2-40B4-BE49-F238E27FC236}">
                <a16:creationId xmlns:a16="http://schemas.microsoft.com/office/drawing/2014/main" xmlns="" id="{226094AA-EC87-C76A-68B8-A9F5B8909BC4}"/>
              </a:ext>
            </a:extLst>
          </p:cNvPr>
          <p:cNvSpPr/>
          <p:nvPr/>
        </p:nvSpPr>
        <p:spPr>
          <a:xfrm>
            <a:off x="7305281" y="2281241"/>
            <a:ext cx="3465348" cy="2031325"/>
          </a:xfrm>
          <a:prstGeom prst="rect">
            <a:avLst/>
          </a:prstGeom>
        </p:spPr>
        <p:txBody>
          <a:bodyPr wrap="square">
            <a:spAutoFit/>
          </a:bodyPr>
          <a:lstStyle/>
          <a:p>
            <a:pPr marL="11113" indent="-11113" algn="ctr"/>
            <a:r>
              <a:rPr lang="en-US" b="1" dirty="0">
                <a:latin typeface="Cambria" pitchFamily="18" charset="0"/>
              </a:rPr>
              <a:t>These endeavors are concentrated in locations that still benefit from past histories of colonialism</a:t>
            </a:r>
          </a:p>
          <a:p>
            <a:pPr marL="342891" indent="-342891" algn="ctr"/>
            <a:endParaRPr lang="en-US" b="1" dirty="0">
              <a:latin typeface="Cambria" pitchFamily="18" charset="0"/>
            </a:endParaRPr>
          </a:p>
          <a:p>
            <a:pPr marL="11113" indent="-11113" algn="ctr"/>
            <a:r>
              <a:rPr lang="en-US" b="1" dirty="0">
                <a:latin typeface="Cambria" pitchFamily="18" charset="0"/>
              </a:rPr>
              <a:t>Viewpoints are needed from groups like ACSE</a:t>
            </a:r>
          </a:p>
        </p:txBody>
      </p:sp>
    </p:spTree>
    <p:extLst>
      <p:ext uri="{BB962C8B-B14F-4D97-AF65-F5344CB8AC3E}">
        <p14:creationId xmlns:p14="http://schemas.microsoft.com/office/powerpoint/2010/main" val="223369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3EB281-2917-364F-B154-8938B1FD7CD2}"/>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89F780ED-6F66-D84F-AFF3-4A7785A996CE}"/>
              </a:ext>
            </a:extLst>
          </p:cNvPr>
          <p:cNvSpPr/>
          <p:nvPr/>
        </p:nvSpPr>
        <p:spPr>
          <a:xfrm>
            <a:off x="389021" y="226097"/>
            <a:ext cx="6096000" cy="1323439"/>
          </a:xfrm>
          <a:prstGeom prst="rect">
            <a:avLst/>
          </a:prstGeom>
        </p:spPr>
        <p:txBody>
          <a:bodyPr>
            <a:spAutoFit/>
          </a:bodyPr>
          <a:lstStyle/>
          <a:p>
            <a:pPr marL="342891" indent="-342891"/>
            <a:r>
              <a:rPr lang="en-US" sz="4000" b="1" dirty="0">
                <a:latin typeface="Cambria" pitchFamily="18" charset="0"/>
              </a:rPr>
              <a:t>Authorship </a:t>
            </a:r>
            <a:r>
              <a:rPr lang="en-US" sz="4000" b="1" dirty="0" smtClean="0">
                <a:latin typeface="Cambria" pitchFamily="18" charset="0"/>
              </a:rPr>
              <a:t>Equity</a:t>
            </a:r>
            <a:endParaRPr lang="en-US" sz="4000" b="1" dirty="0">
              <a:latin typeface="Cambria" pitchFamily="18" charset="0"/>
            </a:endParaRPr>
          </a:p>
          <a:p>
            <a:pPr marL="342891" indent="-342891"/>
            <a:endParaRPr lang="en-US" sz="4000" b="1" dirty="0">
              <a:latin typeface="Cambria" pitchFamily="18" charset="0"/>
            </a:endParaRPr>
          </a:p>
        </p:txBody>
      </p:sp>
      <p:sp>
        <p:nvSpPr>
          <p:cNvPr id="7" name="Rectangle 6">
            <a:extLst>
              <a:ext uri="{FF2B5EF4-FFF2-40B4-BE49-F238E27FC236}">
                <a16:creationId xmlns:a16="http://schemas.microsoft.com/office/drawing/2014/main" xmlns="" id="{809B27B1-B3D2-C04E-B501-9CF93D07151E}"/>
              </a:ext>
            </a:extLst>
          </p:cNvPr>
          <p:cNvSpPr/>
          <p:nvPr/>
        </p:nvSpPr>
        <p:spPr>
          <a:xfrm>
            <a:off x="389021" y="1564961"/>
            <a:ext cx="6312721" cy="2585323"/>
          </a:xfrm>
          <a:prstGeom prst="rect">
            <a:avLst/>
          </a:prstGeom>
        </p:spPr>
        <p:txBody>
          <a:bodyPr wrap="square">
            <a:spAutoFit/>
          </a:bodyPr>
          <a:lstStyle/>
          <a:p>
            <a:pPr marL="342891" indent="-342891"/>
            <a:r>
              <a:rPr lang="en-US" dirty="0">
                <a:latin typeface="Cambria" pitchFamily="18" charset="0"/>
              </a:rPr>
              <a:t>Authorship equity can be enhanced by </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Understanding cultural values and how they affect research practices</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Expanding access to education, grants, and roles in publishing</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Clarifying editorial rules and author criteria to be more culturally inclusive </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Considering professional roles as well as personal identities as likely to be overlooked</a:t>
            </a:r>
          </a:p>
        </p:txBody>
      </p:sp>
    </p:spTree>
    <p:extLst>
      <p:ext uri="{BB962C8B-B14F-4D97-AF65-F5344CB8AC3E}">
        <p14:creationId xmlns:p14="http://schemas.microsoft.com/office/powerpoint/2010/main" val="4065379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3EB281-2917-364F-B154-8938B1FD7CD2}"/>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89F780ED-6F66-D84F-AFF3-4A7785A996CE}"/>
              </a:ext>
            </a:extLst>
          </p:cNvPr>
          <p:cNvSpPr/>
          <p:nvPr/>
        </p:nvSpPr>
        <p:spPr>
          <a:xfrm>
            <a:off x="412771" y="273597"/>
            <a:ext cx="7888080" cy="1200329"/>
          </a:xfrm>
          <a:prstGeom prst="rect">
            <a:avLst/>
          </a:prstGeom>
        </p:spPr>
        <p:txBody>
          <a:bodyPr wrap="square">
            <a:spAutoFit/>
          </a:bodyPr>
          <a:lstStyle/>
          <a:p>
            <a:pPr marL="342891" indent="-342891"/>
            <a:r>
              <a:rPr lang="en-US" sz="3600" b="1" dirty="0" smtClean="0">
                <a:latin typeface="Cambria" pitchFamily="18" charset="0"/>
              </a:rPr>
              <a:t>References/Further Reading</a:t>
            </a:r>
          </a:p>
          <a:p>
            <a:pPr marL="342891" indent="-342891"/>
            <a:endParaRPr lang="en-US" sz="3600" b="1" dirty="0">
              <a:latin typeface="Cambria" pitchFamily="18" charset="0"/>
            </a:endParaRPr>
          </a:p>
        </p:txBody>
      </p:sp>
      <p:sp>
        <p:nvSpPr>
          <p:cNvPr id="7" name="Rectangle 6">
            <a:extLst>
              <a:ext uri="{FF2B5EF4-FFF2-40B4-BE49-F238E27FC236}">
                <a16:creationId xmlns:a16="http://schemas.microsoft.com/office/drawing/2014/main" xmlns="" id="{809B27B1-B3D2-C04E-B501-9CF93D07151E}"/>
              </a:ext>
            </a:extLst>
          </p:cNvPr>
          <p:cNvSpPr/>
          <p:nvPr/>
        </p:nvSpPr>
        <p:spPr>
          <a:xfrm>
            <a:off x="389021" y="1406301"/>
            <a:ext cx="5234539" cy="4708981"/>
          </a:xfrm>
          <a:prstGeom prst="rect">
            <a:avLst/>
          </a:prstGeom>
        </p:spPr>
        <p:txBody>
          <a:bodyPr wrap="square">
            <a:spAutoFit/>
          </a:bodyPr>
          <a:lstStyle/>
          <a:p>
            <a:pPr marL="342891" indent="-342891"/>
            <a:r>
              <a:rPr lang="en-US" sz="1200" dirty="0">
                <a:latin typeface="Cambria" pitchFamily="18" charset="0"/>
              </a:rPr>
              <a:t>Barthes, R. “Death of the Author” Aspen, no. 5–6, 1967.</a:t>
            </a:r>
          </a:p>
          <a:p>
            <a:pPr marL="342891" indent="-342891"/>
            <a:r>
              <a:rPr lang="en-US" sz="1200" dirty="0">
                <a:latin typeface="Cambria" pitchFamily="18" charset="0"/>
              </a:rPr>
              <a:t>Barthes R. Image, Music, Text. Hill and Wang; 1977</a:t>
            </a:r>
          </a:p>
          <a:p>
            <a:pPr marL="342891" indent="-342891"/>
            <a:r>
              <a:rPr lang="en-US" sz="1200" dirty="0">
                <a:latin typeface="Cambria" pitchFamily="18" charset="0"/>
              </a:rPr>
              <a:t>Council of Science Editors. https://</a:t>
            </a:r>
            <a:r>
              <a:rPr lang="en-US" sz="1200" dirty="0" err="1">
                <a:latin typeface="Cambria" pitchFamily="18" charset="0"/>
              </a:rPr>
              <a:t>www.councilscienceeditors.org</a:t>
            </a:r>
            <a:endParaRPr lang="en-US" sz="1200" dirty="0">
              <a:latin typeface="Cambria" pitchFamily="18" charset="0"/>
            </a:endParaRPr>
          </a:p>
          <a:p>
            <a:pPr marL="342891" indent="-342891"/>
            <a:r>
              <a:rPr lang="en-US" sz="1200" dirty="0" err="1">
                <a:latin typeface="Cambria" pitchFamily="18" charset="0"/>
              </a:rPr>
              <a:t>CRediT</a:t>
            </a:r>
            <a:r>
              <a:rPr lang="en-US" sz="1200" dirty="0">
                <a:latin typeface="Cambria" pitchFamily="18" charset="0"/>
              </a:rPr>
              <a:t> Author Statement: https://</a:t>
            </a:r>
            <a:r>
              <a:rPr lang="en-US" sz="1200" dirty="0" err="1">
                <a:latin typeface="Cambria" pitchFamily="18" charset="0"/>
              </a:rPr>
              <a:t>www.elsevier.com</a:t>
            </a:r>
            <a:r>
              <a:rPr lang="en-US" sz="1200" dirty="0">
                <a:latin typeface="Cambria" pitchFamily="18" charset="0"/>
              </a:rPr>
              <a:t>/researcher/author/policies-and-guidelines/credit-author-statement</a:t>
            </a:r>
          </a:p>
          <a:p>
            <a:pPr marL="342891" indent="-342891"/>
            <a:r>
              <a:rPr lang="en-US" sz="1200" dirty="0">
                <a:latin typeface="Cambria" pitchFamily="18" charset="0"/>
              </a:rPr>
              <a:t>Crenshaw, K. Mapping the Margins: Intersectionality, Identity Politics, and Violence against Women of Color (1994). In R. K. Bergen, J. L. </a:t>
            </a:r>
            <a:r>
              <a:rPr lang="en-US" sz="1200" dirty="0" err="1">
                <a:latin typeface="Cambria" pitchFamily="18" charset="0"/>
              </a:rPr>
              <a:t>Edleson</a:t>
            </a:r>
            <a:r>
              <a:rPr lang="en-US" sz="1200" dirty="0">
                <a:latin typeface="Cambria" pitchFamily="18" charset="0"/>
              </a:rPr>
              <a:t>, &amp; C. M. </a:t>
            </a:r>
            <a:r>
              <a:rPr lang="en-US" sz="1200" dirty="0" err="1">
                <a:latin typeface="Cambria" pitchFamily="18" charset="0"/>
              </a:rPr>
              <a:t>Renzetti</a:t>
            </a:r>
            <a:r>
              <a:rPr lang="en-US" sz="1200" dirty="0">
                <a:latin typeface="Cambria" pitchFamily="18" charset="0"/>
              </a:rPr>
              <a:t>, Violence against women: Classic papers (pp. 282–313). Pearson Education New Zealand.</a:t>
            </a:r>
          </a:p>
          <a:p>
            <a:pPr marL="342891" indent="-342891"/>
            <a:r>
              <a:rPr lang="en-US" sz="1200" dirty="0">
                <a:latin typeface="Cambria" pitchFamily="18" charset="0"/>
              </a:rPr>
              <a:t>Department of Health, Education, and Welfare, &amp; National Commission for the Protection of Human Subjects of Biomedical and Behavioral Research (2014). The Belmont Report. Ethical principles and guidelines for the protection of human subjects of research. The Journal of the American College of Dentists, 81(3), 4–13.</a:t>
            </a:r>
          </a:p>
          <a:p>
            <a:pPr marL="342891" indent="-342891"/>
            <a:r>
              <a:rPr lang="en-US" sz="1200" dirty="0" err="1">
                <a:latin typeface="Cambria" pitchFamily="18" charset="0"/>
              </a:rPr>
              <a:t>DeTora</a:t>
            </a:r>
            <a:r>
              <a:rPr lang="en-US" sz="1200" dirty="0">
                <a:latin typeface="Cambria" pitchFamily="18" charset="0"/>
              </a:rPr>
              <a:t> L. M. (2022). Mapping author taxonomies and author criteria: good practices for thinking through complex authorship situations. Current medical research and opinion, 38(9), 1559–1565. https://</a:t>
            </a:r>
            <a:r>
              <a:rPr lang="en-US" sz="1200" dirty="0" err="1">
                <a:latin typeface="Cambria" pitchFamily="18" charset="0"/>
              </a:rPr>
              <a:t>doi.org</a:t>
            </a:r>
            <a:r>
              <a:rPr lang="en-US" sz="1200" dirty="0">
                <a:latin typeface="Cambria" pitchFamily="18" charset="0"/>
              </a:rPr>
              <a:t>/10.1080/03007995.2022.2083403</a:t>
            </a:r>
          </a:p>
          <a:p>
            <a:pPr marL="342891" indent="-342891"/>
            <a:r>
              <a:rPr lang="en-US" sz="1200" dirty="0">
                <a:latin typeface="Cambria" pitchFamily="18" charset="0"/>
              </a:rPr>
              <a:t>Dutta, M. J. (2018). Culture-centered Approach in Addressing Health Disparities: Communication Infrastructures for Subaltern Voices. Communication Methods and Measures, 12(4), 239–259. </a:t>
            </a:r>
            <a:r>
              <a:rPr lang="en-US" sz="1200" dirty="0">
                <a:latin typeface="Cambria" pitchFamily="18" charset="0"/>
                <a:hlinkClick r:id="rId3">
                  <a:extLst>
                    <a:ext uri="{A12FA001-AC4F-418D-AE19-62706E023703}">
                      <ahyp:hlinkClr xmlns:ahyp="http://schemas.microsoft.com/office/drawing/2018/hyperlinkcolor" xmlns="" val="tx"/>
                    </a:ext>
                  </a:extLst>
                </a:hlinkClick>
              </a:rPr>
              <a:t>https://doi.org/10.1080/19312458.2018.1453057</a:t>
            </a:r>
            <a:endParaRPr lang="en-US" sz="1200" dirty="0">
              <a:latin typeface="Cambria" pitchFamily="18" charset="0"/>
            </a:endParaRPr>
          </a:p>
          <a:p>
            <a:pPr marL="342891" indent="-342891"/>
            <a:r>
              <a:rPr lang="en-US" sz="1200" dirty="0">
                <a:latin typeface="Cambria" pitchFamily="18" charset="0"/>
              </a:rPr>
              <a:t>Foucault, Michel, 1926-1984. </a:t>
            </a:r>
            <a:r>
              <a:rPr lang="en-US" sz="1200" i="1" dirty="0">
                <a:latin typeface="Cambria" pitchFamily="18" charset="0"/>
              </a:rPr>
              <a:t>The Foucault Reader</a:t>
            </a:r>
            <a:r>
              <a:rPr lang="en-US" sz="1200" dirty="0">
                <a:latin typeface="Cambria" pitchFamily="18" charset="0"/>
              </a:rPr>
              <a:t>. New York: Pantheon Books, 1984</a:t>
            </a:r>
          </a:p>
        </p:txBody>
      </p:sp>
      <p:sp>
        <p:nvSpPr>
          <p:cNvPr id="2" name="Rectangle 1">
            <a:extLst>
              <a:ext uri="{FF2B5EF4-FFF2-40B4-BE49-F238E27FC236}">
                <a16:creationId xmlns:a16="http://schemas.microsoft.com/office/drawing/2014/main" xmlns="" id="{2E4E6465-0404-7F71-432C-B706CC576D06}"/>
              </a:ext>
            </a:extLst>
          </p:cNvPr>
          <p:cNvSpPr/>
          <p:nvPr/>
        </p:nvSpPr>
        <p:spPr>
          <a:xfrm>
            <a:off x="6096000" y="1406301"/>
            <a:ext cx="5234539" cy="3046988"/>
          </a:xfrm>
          <a:prstGeom prst="rect">
            <a:avLst/>
          </a:prstGeom>
        </p:spPr>
        <p:txBody>
          <a:bodyPr wrap="square">
            <a:spAutoFit/>
          </a:bodyPr>
          <a:lstStyle/>
          <a:p>
            <a:pPr marL="342891" indent="-342891"/>
            <a:r>
              <a:rPr lang="en-US" sz="1200" dirty="0">
                <a:latin typeface="Cambria" pitchFamily="18" charset="0"/>
              </a:rPr>
              <a:t>ICH Official Website: https://</a:t>
            </a:r>
            <a:r>
              <a:rPr lang="en-US" sz="1200" dirty="0" err="1">
                <a:latin typeface="Cambria" pitchFamily="18" charset="0"/>
              </a:rPr>
              <a:t>www.ich.org</a:t>
            </a:r>
            <a:endParaRPr lang="en-US" sz="1200" dirty="0">
              <a:latin typeface="Cambria" pitchFamily="18" charset="0"/>
            </a:endParaRPr>
          </a:p>
          <a:p>
            <a:pPr marL="342891" indent="-342891"/>
            <a:r>
              <a:rPr lang="en-US" sz="1200" dirty="0">
                <a:latin typeface="Cambria" pitchFamily="18" charset="0"/>
              </a:rPr>
              <a:t>International Committee of Medical Journal Editors. https://</a:t>
            </a:r>
            <a:r>
              <a:rPr lang="en-US" sz="1200" dirty="0" err="1">
                <a:latin typeface="Cambria" pitchFamily="18" charset="0"/>
              </a:rPr>
              <a:t>www.icmje.org</a:t>
            </a:r>
            <a:endParaRPr lang="en-US" sz="1200" dirty="0">
              <a:latin typeface="Cambria" pitchFamily="18" charset="0"/>
            </a:endParaRPr>
          </a:p>
          <a:p>
            <a:pPr marL="342891" indent="-342891"/>
            <a:r>
              <a:rPr lang="en-US" sz="1200" dirty="0" err="1">
                <a:latin typeface="Cambria" pitchFamily="18" charset="0"/>
              </a:rPr>
              <a:t>Nabyonga</a:t>
            </a:r>
            <a:r>
              <a:rPr lang="en-US" sz="1200" dirty="0">
                <a:latin typeface="Cambria" pitchFamily="18" charset="0"/>
              </a:rPr>
              <a:t>-Orem J. Equity in Scientific Publication. Health Serv Insights. 2022 May 21;15:11786329221100307. </a:t>
            </a:r>
            <a:r>
              <a:rPr lang="en-US" sz="1200" dirty="0" err="1">
                <a:latin typeface="Cambria" pitchFamily="18" charset="0"/>
              </a:rPr>
              <a:t>doi</a:t>
            </a:r>
            <a:r>
              <a:rPr lang="en-US" sz="1200" dirty="0">
                <a:latin typeface="Cambria" pitchFamily="18" charset="0"/>
              </a:rPr>
              <a:t>: 10.1177/11786329221100307</a:t>
            </a:r>
          </a:p>
          <a:p>
            <a:pPr marL="342891" indent="-342891"/>
            <a:r>
              <a:rPr lang="en-US" sz="1200" dirty="0">
                <a:latin typeface="Cambria" pitchFamily="18" charset="0"/>
              </a:rPr>
              <a:t>The Nuremberg Code (1947) BMJ 1996; 313 :1448 doi:10.1136/bmj.313.7070.1448</a:t>
            </a:r>
          </a:p>
          <a:p>
            <a:pPr marL="342891" indent="-342891"/>
            <a:r>
              <a:rPr lang="en-US" sz="1200" dirty="0">
                <a:latin typeface="Cambria" pitchFamily="18" charset="0"/>
              </a:rPr>
              <a:t>Promoting Global Clinical Research in Children. https://</a:t>
            </a:r>
            <a:r>
              <a:rPr lang="en-US" sz="1200" dirty="0" err="1">
                <a:latin typeface="Cambria" pitchFamily="18" charset="0"/>
              </a:rPr>
              <a:t>mrctcenter.org</a:t>
            </a:r>
            <a:r>
              <a:rPr lang="en-US" sz="1200" dirty="0">
                <a:latin typeface="Cambria" pitchFamily="18" charset="0"/>
              </a:rPr>
              <a:t>/project/promoting-global-clinical-research-in-children/</a:t>
            </a:r>
          </a:p>
          <a:p>
            <a:pPr marL="342891" indent="-342891"/>
            <a:r>
              <a:rPr lang="en-US" sz="1200" dirty="0">
                <a:latin typeface="Cambria" pitchFamily="18" charset="0"/>
              </a:rPr>
              <a:t>Regulation (EU) No. 536/2014, Article 371 (”EU CTR”)</a:t>
            </a:r>
          </a:p>
          <a:p>
            <a:pPr marL="342891" indent="-342891"/>
            <a:r>
              <a:rPr lang="en-US" sz="1200" dirty="0">
                <a:latin typeface="Cambria" pitchFamily="18" charset="0"/>
              </a:rPr>
              <a:t>United Nations. The 17 Goals. </a:t>
            </a:r>
            <a:r>
              <a:rPr lang="en-US" sz="1200" dirty="0">
                <a:latin typeface="Cambria" pitchFamily="18" charset="0"/>
                <a:hlinkClick r:id="rId4"/>
              </a:rPr>
              <a:t>https://sdgs.un.org/goals</a:t>
            </a:r>
            <a:endParaRPr lang="en-US" sz="1200" dirty="0">
              <a:latin typeface="Cambria" pitchFamily="18" charset="0"/>
            </a:endParaRPr>
          </a:p>
          <a:p>
            <a:pPr marL="342891" indent="-342891"/>
            <a:r>
              <a:rPr lang="en-US" sz="1200" dirty="0">
                <a:latin typeface="Cambria" pitchFamily="18" charset="0"/>
              </a:rPr>
              <a:t>World Association of Medical Editors: https://</a:t>
            </a:r>
            <a:r>
              <a:rPr lang="en-US" sz="1200" dirty="0" err="1">
                <a:latin typeface="Cambria" pitchFamily="18" charset="0"/>
              </a:rPr>
              <a:t>www.wame.org</a:t>
            </a:r>
            <a:endParaRPr lang="en-US" sz="1200" dirty="0">
              <a:latin typeface="Cambria" pitchFamily="18" charset="0"/>
            </a:endParaRPr>
          </a:p>
          <a:p>
            <a:pPr marL="342891" indent="-342891"/>
            <a:r>
              <a:rPr lang="en-US" sz="1200" dirty="0">
                <a:latin typeface="Cambria" pitchFamily="18" charset="0"/>
              </a:rPr>
              <a:t>World Medical Association. World Medical Association Declaration of Helsinki: Ethical Principles for Medical Research Involving Human Subjects. JAMA. 2013;310(20):2191–2194. doi:10.1001/jama.2013.281053</a:t>
            </a:r>
          </a:p>
        </p:txBody>
      </p:sp>
    </p:spTree>
    <p:extLst>
      <p:ext uri="{BB962C8B-B14F-4D97-AF65-F5344CB8AC3E}">
        <p14:creationId xmlns:p14="http://schemas.microsoft.com/office/powerpoint/2010/main" val="3908636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381D035-FA0D-A444-B5D8-491D3965C14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88051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3EB281-2917-364F-B154-8938B1FD7CD2}"/>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89F780ED-6F66-D84F-AFF3-4A7785A996CE}"/>
              </a:ext>
            </a:extLst>
          </p:cNvPr>
          <p:cNvSpPr/>
          <p:nvPr/>
        </p:nvSpPr>
        <p:spPr>
          <a:xfrm>
            <a:off x="389021" y="226097"/>
            <a:ext cx="6096000" cy="1200329"/>
          </a:xfrm>
          <a:prstGeom prst="rect">
            <a:avLst/>
          </a:prstGeom>
        </p:spPr>
        <p:txBody>
          <a:bodyPr>
            <a:spAutoFit/>
          </a:bodyPr>
          <a:lstStyle/>
          <a:p>
            <a:pPr marL="342891" indent="-342891"/>
            <a:r>
              <a:rPr lang="en-US" sz="3600" b="1" dirty="0">
                <a:latin typeface="Cambria" pitchFamily="18" charset="0"/>
              </a:rPr>
              <a:t>Introduction</a:t>
            </a:r>
            <a:endParaRPr lang="en-US" sz="3600" b="1" dirty="0">
              <a:solidFill>
                <a:schemeClr val="bg1"/>
              </a:solidFill>
              <a:latin typeface="Cambria" pitchFamily="18" charset="0"/>
            </a:endParaRPr>
          </a:p>
          <a:p>
            <a:pPr marL="342891" indent="-342891"/>
            <a:endParaRPr lang="en-US" sz="3600" b="1" dirty="0">
              <a:latin typeface="Cambria" pitchFamily="18" charset="0"/>
            </a:endParaRPr>
          </a:p>
        </p:txBody>
      </p:sp>
      <p:sp>
        <p:nvSpPr>
          <p:cNvPr id="7" name="Rectangle 6">
            <a:extLst>
              <a:ext uri="{FF2B5EF4-FFF2-40B4-BE49-F238E27FC236}">
                <a16:creationId xmlns:a16="http://schemas.microsoft.com/office/drawing/2014/main" xmlns="" id="{809B27B1-B3D2-C04E-B501-9CF93D07151E}"/>
              </a:ext>
            </a:extLst>
          </p:cNvPr>
          <p:cNvSpPr/>
          <p:nvPr/>
        </p:nvSpPr>
        <p:spPr>
          <a:xfrm>
            <a:off x="389020" y="1564961"/>
            <a:ext cx="8083647" cy="3416320"/>
          </a:xfrm>
          <a:prstGeom prst="rect">
            <a:avLst/>
          </a:prstGeom>
        </p:spPr>
        <p:txBody>
          <a:bodyPr wrap="square">
            <a:spAutoFit/>
          </a:bodyPr>
          <a:lstStyle/>
          <a:p>
            <a:pPr marL="342891" indent="-342891"/>
            <a:r>
              <a:rPr lang="en-US" dirty="0">
                <a:latin typeface="Cambria" pitchFamily="18" charset="0"/>
              </a:rPr>
              <a:t>This talk provides an overview of some themes of equity and how they may be understood to impact scholarly publishing</a:t>
            </a:r>
          </a:p>
          <a:p>
            <a:pPr marL="342891" indent="-342891"/>
            <a:endParaRPr lang="en-US" dirty="0">
              <a:latin typeface="Cambria" pitchFamily="18" charset="0"/>
            </a:endParaRPr>
          </a:p>
          <a:p>
            <a:pPr marL="342891" indent="-342891"/>
            <a:r>
              <a:rPr lang="en-US" dirty="0">
                <a:latin typeface="Cambria" pitchFamily="18" charset="0"/>
              </a:rPr>
              <a:t>Although scientists are actively engaged in improving equity and inclusion, critical frameworks from other fields in the social sciences and humanities can also provide important insights</a:t>
            </a:r>
          </a:p>
          <a:p>
            <a:pPr marL="342891" indent="-342891"/>
            <a:endParaRPr lang="en-US" dirty="0">
              <a:latin typeface="Cambria" pitchFamily="18" charset="0"/>
            </a:endParaRPr>
          </a:p>
          <a:p>
            <a:pPr marL="342891" indent="-342891"/>
            <a:r>
              <a:rPr lang="en-US" dirty="0">
                <a:latin typeface="Cambria" pitchFamily="18" charset="0"/>
              </a:rPr>
              <a:t>Speaking as a scholar involved in biomedical publications who also does scholarship in rhetorical studies, communication, and health humanities, I will lay out some questions that may be interesting for the ACSE community</a:t>
            </a:r>
            <a:br>
              <a:rPr lang="en-US" dirty="0">
                <a:latin typeface="Cambria" pitchFamily="18" charset="0"/>
              </a:rPr>
            </a:br>
            <a:endParaRPr lang="en-US" dirty="0">
              <a:latin typeface="Cambria" pitchFamily="18" charset="0"/>
            </a:endParaRPr>
          </a:p>
          <a:p>
            <a:pPr marL="342891" indent="-342891"/>
            <a:r>
              <a:rPr lang="en-US" dirty="0">
                <a:latin typeface="Cambria" pitchFamily="18" charset="0"/>
              </a:rPr>
              <a:t>Your insights and feedback are highly welcome</a:t>
            </a:r>
          </a:p>
        </p:txBody>
      </p:sp>
    </p:spTree>
    <p:extLst>
      <p:ext uri="{BB962C8B-B14F-4D97-AF65-F5344CB8AC3E}">
        <p14:creationId xmlns:p14="http://schemas.microsoft.com/office/powerpoint/2010/main" val="62238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3EB281-2917-364F-B154-8938B1FD7CD2}"/>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89F780ED-6F66-D84F-AFF3-4A7785A996CE}"/>
              </a:ext>
            </a:extLst>
          </p:cNvPr>
          <p:cNvSpPr/>
          <p:nvPr/>
        </p:nvSpPr>
        <p:spPr>
          <a:xfrm>
            <a:off x="389021" y="226097"/>
            <a:ext cx="6096000" cy="1200329"/>
          </a:xfrm>
          <a:prstGeom prst="rect">
            <a:avLst/>
          </a:prstGeom>
        </p:spPr>
        <p:txBody>
          <a:bodyPr>
            <a:spAutoFit/>
          </a:bodyPr>
          <a:lstStyle/>
          <a:p>
            <a:pPr marL="342891" indent="-342891"/>
            <a:r>
              <a:rPr lang="en-US" sz="3600" b="1" dirty="0">
                <a:latin typeface="Cambria" pitchFamily="18" charset="0"/>
              </a:rPr>
              <a:t>Equity</a:t>
            </a:r>
            <a:endParaRPr lang="en-US" sz="3600" b="1" dirty="0">
              <a:solidFill>
                <a:schemeClr val="bg1"/>
              </a:solidFill>
              <a:latin typeface="Cambria" pitchFamily="18" charset="0"/>
            </a:endParaRPr>
          </a:p>
          <a:p>
            <a:pPr marL="342891" indent="-342891"/>
            <a:endParaRPr lang="en-US" sz="3600" b="1" dirty="0">
              <a:latin typeface="Cambria" pitchFamily="18" charset="0"/>
            </a:endParaRPr>
          </a:p>
        </p:txBody>
      </p:sp>
      <p:sp>
        <p:nvSpPr>
          <p:cNvPr id="7" name="Rectangle 6">
            <a:extLst>
              <a:ext uri="{FF2B5EF4-FFF2-40B4-BE49-F238E27FC236}">
                <a16:creationId xmlns:a16="http://schemas.microsoft.com/office/drawing/2014/main" xmlns="" id="{809B27B1-B3D2-C04E-B501-9CF93D07151E}"/>
              </a:ext>
            </a:extLst>
          </p:cNvPr>
          <p:cNvSpPr/>
          <p:nvPr/>
        </p:nvSpPr>
        <p:spPr>
          <a:xfrm>
            <a:off x="389021" y="1564961"/>
            <a:ext cx="6096000" cy="3970318"/>
          </a:xfrm>
          <a:prstGeom prst="rect">
            <a:avLst/>
          </a:prstGeom>
        </p:spPr>
        <p:txBody>
          <a:bodyPr>
            <a:spAutoFit/>
          </a:bodyPr>
          <a:lstStyle/>
          <a:p>
            <a:pPr marL="342891" indent="-342891"/>
            <a:r>
              <a:rPr lang="en-US" dirty="0">
                <a:latin typeface="Cambria" pitchFamily="18" charset="0"/>
              </a:rPr>
              <a:t>The notion of equity generally seems to have derived from democratic systems of government that allow various groups to have a voice and seek representation</a:t>
            </a:r>
          </a:p>
          <a:p>
            <a:pPr marL="342891" indent="-342891"/>
            <a:endParaRPr lang="en-US" dirty="0">
              <a:latin typeface="Cambria" pitchFamily="18" charset="0"/>
            </a:endParaRPr>
          </a:p>
          <a:p>
            <a:pPr marL="342891" indent="-342891"/>
            <a:r>
              <a:rPr lang="en-US" dirty="0">
                <a:latin typeface="Cambria" pitchFamily="18" charset="0"/>
              </a:rPr>
              <a:t>However, long histories of colonialism and concentrating educational and economic resources in certain regions create ongoing obstacles to achieving equity</a:t>
            </a:r>
          </a:p>
          <a:p>
            <a:pPr marL="342891" indent="-342891"/>
            <a:endParaRPr lang="en-US" dirty="0">
              <a:latin typeface="Cambria" pitchFamily="18" charset="0"/>
            </a:endParaRPr>
          </a:p>
          <a:p>
            <a:pPr marL="342891" indent="-342891"/>
            <a:r>
              <a:rPr lang="en-US" dirty="0">
                <a:latin typeface="Cambria" pitchFamily="18" charset="0"/>
              </a:rPr>
              <a:t>Equity in scholarly publishing  is a key need not only for general representation but also to allow access to the means of reducing inequities</a:t>
            </a:r>
          </a:p>
          <a:p>
            <a:pPr marL="342891" indent="-342891"/>
            <a:endParaRPr lang="en-US" dirty="0">
              <a:solidFill>
                <a:schemeClr val="tx1">
                  <a:lumMod val="50000"/>
                  <a:lumOff val="50000"/>
                </a:schemeClr>
              </a:solidFill>
              <a:latin typeface="Cambria" pitchFamily="18" charset="0"/>
            </a:endParaRPr>
          </a:p>
          <a:p>
            <a:pPr marL="342891" indent="-342891"/>
            <a:r>
              <a:rPr lang="en-US" dirty="0">
                <a:latin typeface="Cambria" pitchFamily="18" charset="0"/>
              </a:rPr>
              <a:t>A problem exists in that the means of entering scholarly culture are implicit, indirect, and implied</a:t>
            </a:r>
            <a:endParaRPr lang="en-US" dirty="0">
              <a:solidFill>
                <a:schemeClr val="tx1">
                  <a:lumMod val="50000"/>
                  <a:lumOff val="50000"/>
                </a:schemeClr>
              </a:solidFill>
              <a:latin typeface="Cambria" pitchFamily="18" charset="0"/>
            </a:endParaRPr>
          </a:p>
        </p:txBody>
      </p:sp>
      <p:pic>
        <p:nvPicPr>
          <p:cNvPr id="8" name="Picture 7" descr="A drawing of a flag&#10;&#10;Description automatically generated">
            <a:extLst>
              <a:ext uri="{FF2B5EF4-FFF2-40B4-BE49-F238E27FC236}">
                <a16:creationId xmlns:a16="http://schemas.microsoft.com/office/drawing/2014/main" xmlns="" id="{AEB4F773-E7E2-8678-0622-494E3AA8EDBF}"/>
              </a:ext>
            </a:extLst>
          </p:cNvPr>
          <p:cNvPicPr>
            <a:picLocks noChangeAspect="1"/>
          </p:cNvPicPr>
          <p:nvPr/>
        </p:nvPicPr>
        <p:blipFill>
          <a:blip r:embed="rId3"/>
          <a:stretch>
            <a:fillRect/>
          </a:stretch>
        </p:blipFill>
        <p:spPr>
          <a:xfrm>
            <a:off x="7522036" y="1551563"/>
            <a:ext cx="2627212" cy="3754874"/>
          </a:xfrm>
          <a:prstGeom prst="rect">
            <a:avLst/>
          </a:prstGeom>
        </p:spPr>
      </p:pic>
    </p:spTree>
    <p:extLst>
      <p:ext uri="{BB962C8B-B14F-4D97-AF65-F5344CB8AC3E}">
        <p14:creationId xmlns:p14="http://schemas.microsoft.com/office/powerpoint/2010/main" val="2082169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3EB281-2917-364F-B154-8938B1FD7CD2}"/>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89F780ED-6F66-D84F-AFF3-4A7785A996CE}"/>
              </a:ext>
            </a:extLst>
          </p:cNvPr>
          <p:cNvSpPr/>
          <p:nvPr/>
        </p:nvSpPr>
        <p:spPr>
          <a:xfrm>
            <a:off x="389020" y="12344"/>
            <a:ext cx="10013763" cy="1200329"/>
          </a:xfrm>
          <a:prstGeom prst="rect">
            <a:avLst/>
          </a:prstGeom>
        </p:spPr>
        <p:txBody>
          <a:bodyPr wrap="square">
            <a:spAutoFit/>
          </a:bodyPr>
          <a:lstStyle/>
          <a:p>
            <a:pPr marL="342891" indent="-342891"/>
            <a:r>
              <a:rPr lang="en-US" sz="3600" b="1" dirty="0">
                <a:latin typeface="Cambria" pitchFamily="18" charset="0"/>
              </a:rPr>
              <a:t>Publishing </a:t>
            </a:r>
            <a:r>
              <a:rPr lang="en-US" sz="3600" b="1" dirty="0" smtClean="0">
                <a:latin typeface="Cambria" pitchFamily="18" charset="0"/>
              </a:rPr>
              <a:t>Endeavors </a:t>
            </a:r>
            <a:r>
              <a:rPr lang="en-US" sz="3600" b="1" dirty="0">
                <a:latin typeface="Cambria" pitchFamily="18" charset="0"/>
              </a:rPr>
              <a:t>and </a:t>
            </a:r>
            <a:r>
              <a:rPr lang="en-US" sz="3600" b="1" dirty="0" smtClean="0">
                <a:latin typeface="Cambria" pitchFamily="18" charset="0"/>
              </a:rPr>
              <a:t>Sustainable </a:t>
            </a:r>
          </a:p>
          <a:p>
            <a:pPr marL="342891" indent="-342891"/>
            <a:r>
              <a:rPr lang="en-US" sz="3600" b="1" dirty="0" smtClean="0">
                <a:latin typeface="Cambria" pitchFamily="18" charset="0"/>
              </a:rPr>
              <a:t>Development Goals </a:t>
            </a:r>
            <a:endParaRPr lang="en-US" sz="3600" b="1" dirty="0">
              <a:latin typeface="Cambria" pitchFamily="18" charset="0"/>
            </a:endParaRPr>
          </a:p>
        </p:txBody>
      </p:sp>
      <p:sp>
        <p:nvSpPr>
          <p:cNvPr id="2" name="Rectangle 1">
            <a:extLst>
              <a:ext uri="{FF2B5EF4-FFF2-40B4-BE49-F238E27FC236}">
                <a16:creationId xmlns:a16="http://schemas.microsoft.com/office/drawing/2014/main" xmlns="" id="{8F6CF19B-1FB8-ACE0-4ABF-F58D2DD08584}"/>
              </a:ext>
            </a:extLst>
          </p:cNvPr>
          <p:cNvSpPr/>
          <p:nvPr/>
        </p:nvSpPr>
        <p:spPr>
          <a:xfrm>
            <a:off x="389021" y="1564961"/>
            <a:ext cx="6096000" cy="4308872"/>
          </a:xfrm>
          <a:prstGeom prst="rect">
            <a:avLst/>
          </a:prstGeom>
        </p:spPr>
        <p:txBody>
          <a:bodyPr>
            <a:spAutoFit/>
          </a:bodyPr>
          <a:lstStyle/>
          <a:p>
            <a:pPr marL="342891" indent="-342891"/>
            <a:r>
              <a:rPr lang="en-US" dirty="0">
                <a:latin typeface="Cambria" pitchFamily="18" charset="0"/>
              </a:rPr>
              <a:t>The seventeen United Nations Sustainable Development Goals seek equity in various areas, significantly:</a:t>
            </a:r>
          </a:p>
          <a:p>
            <a:pPr marL="342891" indent="-342891"/>
            <a:endParaRPr lang="en-US" dirty="0">
              <a:solidFill>
                <a:schemeClr val="tx1">
                  <a:lumMod val="50000"/>
                  <a:lumOff val="50000"/>
                </a:schemeClr>
              </a:solidFill>
              <a:latin typeface="Cambria" pitchFamily="18" charset="0"/>
            </a:endParaRPr>
          </a:p>
          <a:p>
            <a:pPr marL="1257291" lvl="2" indent="-342891">
              <a:buFont typeface="Arial" panose="020B0604020202020204" pitchFamily="34" charset="0"/>
              <a:buChar char="•"/>
            </a:pPr>
            <a:r>
              <a:rPr lang="en-US" dirty="0">
                <a:solidFill>
                  <a:schemeClr val="tx1">
                    <a:lumMod val="50000"/>
                    <a:lumOff val="50000"/>
                  </a:schemeClr>
                </a:solidFill>
                <a:latin typeface="Cambria" pitchFamily="18" charset="0"/>
              </a:rPr>
              <a:t>Health and well-being (SDG 3)</a:t>
            </a:r>
          </a:p>
          <a:p>
            <a:pPr marL="1257291" lvl="2" indent="-342891">
              <a:buFont typeface="Arial" panose="020B0604020202020204" pitchFamily="34" charset="0"/>
              <a:buChar char="•"/>
            </a:pPr>
            <a:r>
              <a:rPr lang="en-US" dirty="0">
                <a:solidFill>
                  <a:schemeClr val="tx1">
                    <a:lumMod val="50000"/>
                    <a:lumOff val="50000"/>
                  </a:schemeClr>
                </a:solidFill>
                <a:latin typeface="Cambria" pitchFamily="18" charset="0"/>
              </a:rPr>
              <a:t>Education (SDG 4)</a:t>
            </a:r>
          </a:p>
          <a:p>
            <a:pPr marL="1257291" lvl="2" indent="-342891">
              <a:buFont typeface="Arial" panose="020B0604020202020204" pitchFamily="34" charset="0"/>
              <a:buChar char="•"/>
            </a:pPr>
            <a:r>
              <a:rPr lang="en-US" dirty="0">
                <a:solidFill>
                  <a:schemeClr val="tx1">
                    <a:lumMod val="50000"/>
                    <a:lumOff val="50000"/>
                  </a:schemeClr>
                </a:solidFill>
                <a:latin typeface="Cambria" pitchFamily="18" charset="0"/>
              </a:rPr>
              <a:t>Gender (SDG 5)</a:t>
            </a:r>
          </a:p>
          <a:p>
            <a:pPr marL="1257291" lvl="2" indent="-342891">
              <a:buFont typeface="Arial" panose="020B0604020202020204" pitchFamily="34" charset="0"/>
              <a:buChar char="•"/>
            </a:pPr>
            <a:r>
              <a:rPr lang="en-US" dirty="0">
                <a:solidFill>
                  <a:schemeClr val="tx1">
                    <a:lumMod val="50000"/>
                    <a:lumOff val="50000"/>
                  </a:schemeClr>
                </a:solidFill>
                <a:latin typeface="Cambria" pitchFamily="18" charset="0"/>
              </a:rPr>
              <a:t>Reduced inequality (SDG 10)</a:t>
            </a:r>
          </a:p>
          <a:p>
            <a:pPr marL="1257291" lvl="2" indent="-342891">
              <a:buFont typeface="Arial" panose="020B0604020202020204" pitchFamily="34" charset="0"/>
              <a:buChar char="•"/>
            </a:pPr>
            <a:endParaRPr lang="en-US" dirty="0">
              <a:solidFill>
                <a:schemeClr val="tx1">
                  <a:lumMod val="50000"/>
                  <a:lumOff val="50000"/>
                </a:schemeClr>
              </a:solidFill>
              <a:latin typeface="Cambria" pitchFamily="18" charset="0"/>
            </a:endParaRPr>
          </a:p>
          <a:p>
            <a:r>
              <a:rPr lang="en-US" dirty="0">
                <a:latin typeface="Cambria" pitchFamily="18" charset="0"/>
              </a:rPr>
              <a:t>Various publishers have encouraged authors and editors to contribute to work to achieve these goals</a:t>
            </a:r>
          </a:p>
          <a:p>
            <a:pPr marL="1257291" lvl="2" indent="-342891">
              <a:buFont typeface="Arial" panose="020B0604020202020204" pitchFamily="34" charset="0"/>
              <a:buChar char="•"/>
            </a:pPr>
            <a:r>
              <a:rPr lang="en-US" dirty="0">
                <a:solidFill>
                  <a:schemeClr val="tx1">
                    <a:lumMod val="50000"/>
                    <a:lumOff val="50000"/>
                  </a:schemeClr>
                </a:solidFill>
                <a:latin typeface="Cambria" pitchFamily="18" charset="0"/>
              </a:rPr>
              <a:t>Notably Springer/Palgrave MacMillan</a:t>
            </a:r>
          </a:p>
          <a:p>
            <a:pPr marL="1257291" lvl="2" indent="-342891">
              <a:buFont typeface="Arial" panose="020B0604020202020204" pitchFamily="34" charset="0"/>
              <a:buChar char="•"/>
            </a:pPr>
            <a:r>
              <a:rPr lang="en-US" dirty="0">
                <a:solidFill>
                  <a:schemeClr val="tx1">
                    <a:lumMod val="50000"/>
                    <a:lumOff val="50000"/>
                  </a:schemeClr>
                </a:solidFill>
                <a:latin typeface="Cambria" pitchFamily="18" charset="0"/>
              </a:rPr>
              <a:t>SDG Series includes social science, humanities, and STEM research</a:t>
            </a:r>
          </a:p>
          <a:p>
            <a:pPr marL="342891" indent="-342891"/>
            <a:endParaRPr lang="en-US" sz="4000" b="1" dirty="0">
              <a:solidFill>
                <a:schemeClr val="tx1">
                  <a:lumMod val="50000"/>
                  <a:lumOff val="50000"/>
                </a:schemeClr>
              </a:solidFill>
              <a:latin typeface="Cambria" pitchFamily="18" charset="0"/>
            </a:endParaRPr>
          </a:p>
        </p:txBody>
      </p:sp>
      <p:pic>
        <p:nvPicPr>
          <p:cNvPr id="5" name="Picture 4" descr="A book cover with a stack of rocks&#10;&#10;Description automatically generated">
            <a:extLst>
              <a:ext uri="{FF2B5EF4-FFF2-40B4-BE49-F238E27FC236}">
                <a16:creationId xmlns:a16="http://schemas.microsoft.com/office/drawing/2014/main" xmlns="" id="{435880C3-FB49-85AC-C1C5-FB85947BBB22}"/>
              </a:ext>
            </a:extLst>
          </p:cNvPr>
          <p:cNvPicPr>
            <a:picLocks noChangeAspect="1"/>
          </p:cNvPicPr>
          <p:nvPr/>
        </p:nvPicPr>
        <p:blipFill>
          <a:blip r:embed="rId3"/>
          <a:stretch>
            <a:fillRect/>
          </a:stretch>
        </p:blipFill>
        <p:spPr>
          <a:xfrm>
            <a:off x="7348257" y="1332313"/>
            <a:ext cx="3185743" cy="4541520"/>
          </a:xfrm>
          <a:prstGeom prst="rect">
            <a:avLst/>
          </a:prstGeom>
        </p:spPr>
      </p:pic>
    </p:spTree>
    <p:extLst>
      <p:ext uri="{BB962C8B-B14F-4D97-AF65-F5344CB8AC3E}">
        <p14:creationId xmlns:p14="http://schemas.microsoft.com/office/powerpoint/2010/main" val="1428219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3EB281-2917-364F-B154-8938B1FD7CD2}"/>
              </a:ext>
            </a:extLst>
          </p:cNvPr>
          <p:cNvPicPr>
            <a:picLocks noChangeAspect="1"/>
          </p:cNvPicPr>
          <p:nvPr/>
        </p:nvPicPr>
        <p:blipFill>
          <a:blip r:embed="rId2"/>
          <a:stretch>
            <a:fillRect/>
          </a:stretch>
        </p:blipFill>
        <p:spPr>
          <a:xfrm>
            <a:off x="0" y="472"/>
            <a:ext cx="12192000" cy="6858000"/>
          </a:xfrm>
          <a:prstGeom prst="rect">
            <a:avLst/>
          </a:prstGeom>
        </p:spPr>
      </p:pic>
      <p:sp>
        <p:nvSpPr>
          <p:cNvPr id="6" name="Rectangle 5">
            <a:extLst>
              <a:ext uri="{FF2B5EF4-FFF2-40B4-BE49-F238E27FC236}">
                <a16:creationId xmlns:a16="http://schemas.microsoft.com/office/drawing/2014/main" xmlns="" id="{89F780ED-6F66-D84F-AFF3-4A7785A996CE}"/>
              </a:ext>
            </a:extLst>
          </p:cNvPr>
          <p:cNvSpPr/>
          <p:nvPr/>
        </p:nvSpPr>
        <p:spPr>
          <a:xfrm>
            <a:off x="389021" y="261722"/>
            <a:ext cx="6096000" cy="646331"/>
          </a:xfrm>
          <a:prstGeom prst="rect">
            <a:avLst/>
          </a:prstGeom>
        </p:spPr>
        <p:txBody>
          <a:bodyPr>
            <a:spAutoFit/>
          </a:bodyPr>
          <a:lstStyle/>
          <a:p>
            <a:pPr marL="342891" indent="-342891"/>
            <a:r>
              <a:rPr lang="en-US" sz="3600" b="1" dirty="0">
                <a:latin typeface="Cambria" pitchFamily="18" charset="0"/>
              </a:rPr>
              <a:t>Global </a:t>
            </a:r>
            <a:r>
              <a:rPr lang="en-US" sz="3600" b="1" dirty="0" smtClean="0">
                <a:latin typeface="Cambria" pitchFamily="18" charset="0"/>
              </a:rPr>
              <a:t>Health Security</a:t>
            </a:r>
            <a:endParaRPr lang="en-US" sz="3600" b="1" dirty="0">
              <a:latin typeface="Cambria" pitchFamily="18" charset="0"/>
            </a:endParaRPr>
          </a:p>
        </p:txBody>
      </p:sp>
      <p:sp>
        <p:nvSpPr>
          <p:cNvPr id="2" name="Rectangle 1">
            <a:extLst>
              <a:ext uri="{FF2B5EF4-FFF2-40B4-BE49-F238E27FC236}">
                <a16:creationId xmlns:a16="http://schemas.microsoft.com/office/drawing/2014/main" xmlns="" id="{8F6CF19B-1FB8-ACE0-4ABF-F58D2DD08584}"/>
              </a:ext>
            </a:extLst>
          </p:cNvPr>
          <p:cNvSpPr/>
          <p:nvPr/>
        </p:nvSpPr>
        <p:spPr>
          <a:xfrm>
            <a:off x="389021" y="1564961"/>
            <a:ext cx="5468220" cy="3631763"/>
          </a:xfrm>
          <a:prstGeom prst="rect">
            <a:avLst/>
          </a:prstGeom>
        </p:spPr>
        <p:txBody>
          <a:bodyPr wrap="square">
            <a:spAutoFit/>
          </a:bodyPr>
          <a:lstStyle/>
          <a:p>
            <a:pPr marL="342891" indent="-342891"/>
            <a:r>
              <a:rPr lang="en-US" dirty="0">
                <a:latin typeface="Cambria" pitchFamily="18" charset="0"/>
              </a:rPr>
              <a:t>Recent book recommends addressing equity and effects of colonialism as necessary elements of an ethics framework</a:t>
            </a:r>
          </a:p>
          <a:p>
            <a:pPr marL="800100" lvl="2" indent="-342900">
              <a:buFont typeface="Arial" panose="020B0604020202020204" pitchFamily="34" charset="0"/>
              <a:buChar char="•"/>
            </a:pPr>
            <a:r>
              <a:rPr lang="en-US" dirty="0">
                <a:solidFill>
                  <a:schemeClr val="tx1">
                    <a:lumMod val="50000"/>
                    <a:lumOff val="50000"/>
                  </a:schemeClr>
                </a:solidFill>
                <a:latin typeface="Cambria" pitchFamily="18" charset="0"/>
              </a:rPr>
              <a:t>This framing is necessary in part because existing ethics  frameworks emphasize autonomy, which is a site of privilege </a:t>
            </a:r>
          </a:p>
          <a:p>
            <a:pPr marL="800100" lvl="2" indent="-342900">
              <a:buFont typeface="Arial" panose="020B0604020202020204" pitchFamily="34" charset="0"/>
              <a:buChar char="•"/>
            </a:pPr>
            <a:r>
              <a:rPr lang="en-US" dirty="0">
                <a:solidFill>
                  <a:schemeClr val="tx1">
                    <a:lumMod val="50000"/>
                    <a:lumOff val="50000"/>
                  </a:schemeClr>
                </a:solidFill>
                <a:latin typeface="Cambria" pitchFamily="18" charset="0"/>
              </a:rPr>
              <a:t>Public health interventions compound problems of inequity</a:t>
            </a:r>
          </a:p>
          <a:p>
            <a:pPr marL="457200" lvl="2"/>
            <a:endParaRPr lang="en-US" dirty="0">
              <a:solidFill>
                <a:schemeClr val="tx1">
                  <a:lumMod val="50000"/>
                  <a:lumOff val="50000"/>
                </a:schemeClr>
              </a:solidFill>
              <a:latin typeface="Cambria" pitchFamily="18" charset="0"/>
            </a:endParaRPr>
          </a:p>
          <a:p>
            <a:pPr marL="0" lvl="1"/>
            <a:r>
              <a:rPr lang="en-US" dirty="0">
                <a:latin typeface="Cambria" pitchFamily="18" charset="0"/>
              </a:rPr>
              <a:t>Inequity can endanger public health</a:t>
            </a:r>
          </a:p>
          <a:p>
            <a:pPr marL="0" lvl="1"/>
            <a:endParaRPr lang="en-US" dirty="0">
              <a:solidFill>
                <a:schemeClr val="tx1">
                  <a:lumMod val="50000"/>
                  <a:lumOff val="50000"/>
                </a:schemeClr>
              </a:solidFill>
              <a:latin typeface="Cambria" pitchFamily="18" charset="0"/>
            </a:endParaRPr>
          </a:p>
          <a:p>
            <a:pPr marL="342891" indent="-342891"/>
            <a:endParaRPr lang="en-US" sz="1600" dirty="0">
              <a:latin typeface="Cambria" pitchFamily="18" charset="0"/>
            </a:endParaRPr>
          </a:p>
          <a:p>
            <a:pPr marL="342891" indent="-342891"/>
            <a:r>
              <a:rPr lang="en-US" sz="1600" dirty="0">
                <a:latin typeface="Cambria" pitchFamily="18" charset="0"/>
              </a:rPr>
              <a:t>  </a:t>
            </a:r>
          </a:p>
        </p:txBody>
      </p:sp>
      <p:pic>
        <p:nvPicPr>
          <p:cNvPr id="9" name="Picture 8" descr="A book cover with a blue and green globe&#10;&#10;Description automatically generated">
            <a:extLst>
              <a:ext uri="{FF2B5EF4-FFF2-40B4-BE49-F238E27FC236}">
                <a16:creationId xmlns:a16="http://schemas.microsoft.com/office/drawing/2014/main" xmlns="" id="{7B16AF0D-1D1E-0DB2-8D89-B589D7C5A6B7}"/>
              </a:ext>
            </a:extLst>
          </p:cNvPr>
          <p:cNvPicPr>
            <a:picLocks noChangeAspect="1"/>
          </p:cNvPicPr>
          <p:nvPr/>
        </p:nvPicPr>
        <p:blipFill>
          <a:blip r:embed="rId3"/>
          <a:stretch>
            <a:fillRect/>
          </a:stretch>
        </p:blipFill>
        <p:spPr>
          <a:xfrm>
            <a:off x="6334760" y="1534486"/>
            <a:ext cx="3683000" cy="4406900"/>
          </a:xfrm>
          <a:prstGeom prst="rect">
            <a:avLst/>
          </a:prstGeom>
        </p:spPr>
      </p:pic>
    </p:spTree>
    <p:extLst>
      <p:ext uri="{BB962C8B-B14F-4D97-AF65-F5344CB8AC3E}">
        <p14:creationId xmlns:p14="http://schemas.microsoft.com/office/powerpoint/2010/main" val="4098082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3EB281-2917-364F-B154-8938B1FD7CD2}"/>
              </a:ext>
            </a:extLst>
          </p:cNvPr>
          <p:cNvPicPr>
            <a:picLocks noChangeAspect="1"/>
          </p:cNvPicPr>
          <p:nvPr/>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89F780ED-6F66-D84F-AFF3-4A7785A996CE}"/>
              </a:ext>
            </a:extLst>
          </p:cNvPr>
          <p:cNvSpPr/>
          <p:nvPr/>
        </p:nvSpPr>
        <p:spPr>
          <a:xfrm>
            <a:off x="389021" y="261722"/>
            <a:ext cx="6096000" cy="646331"/>
          </a:xfrm>
          <a:prstGeom prst="rect">
            <a:avLst/>
          </a:prstGeom>
        </p:spPr>
        <p:txBody>
          <a:bodyPr>
            <a:spAutoFit/>
          </a:bodyPr>
          <a:lstStyle/>
          <a:p>
            <a:pPr marL="342891" indent="-342891"/>
            <a:r>
              <a:rPr lang="en-US" sz="3600" b="1" dirty="0">
                <a:latin typeface="Cambria" pitchFamily="18" charset="0"/>
              </a:rPr>
              <a:t>Autonomy</a:t>
            </a:r>
          </a:p>
        </p:txBody>
      </p:sp>
      <p:sp>
        <p:nvSpPr>
          <p:cNvPr id="2" name="Rectangle 1">
            <a:extLst>
              <a:ext uri="{FF2B5EF4-FFF2-40B4-BE49-F238E27FC236}">
                <a16:creationId xmlns:a16="http://schemas.microsoft.com/office/drawing/2014/main" xmlns="" id="{8F6CF19B-1FB8-ACE0-4ABF-F58D2DD08584}"/>
              </a:ext>
            </a:extLst>
          </p:cNvPr>
          <p:cNvSpPr/>
          <p:nvPr/>
        </p:nvSpPr>
        <p:spPr>
          <a:xfrm>
            <a:off x="389021" y="1564961"/>
            <a:ext cx="6096000" cy="4247317"/>
          </a:xfrm>
          <a:prstGeom prst="rect">
            <a:avLst/>
          </a:prstGeom>
        </p:spPr>
        <p:txBody>
          <a:bodyPr>
            <a:spAutoFit/>
          </a:bodyPr>
          <a:lstStyle/>
          <a:p>
            <a:pPr marL="342891" indent="-342891"/>
            <a:r>
              <a:rPr lang="en-US" dirty="0">
                <a:latin typeface="Cambria" pitchFamily="18" charset="0"/>
              </a:rPr>
              <a:t>Autonomy is a Western concept, described in documents like</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Nuremberg Code (c. 1946)</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Declaration of Helsinki (c. 1964)</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Belmont Report (c. 1978)</a:t>
            </a:r>
          </a:p>
          <a:p>
            <a:pPr lvl="1"/>
            <a:endParaRPr lang="en-US" dirty="0">
              <a:solidFill>
                <a:schemeClr val="tx1">
                  <a:lumMod val="50000"/>
                  <a:lumOff val="50000"/>
                </a:schemeClr>
              </a:solidFill>
              <a:latin typeface="Cambria" pitchFamily="18" charset="0"/>
            </a:endParaRPr>
          </a:p>
          <a:p>
            <a:r>
              <a:rPr lang="en-US" dirty="0">
                <a:latin typeface="Cambria" pitchFamily="18" charset="0"/>
              </a:rPr>
              <a:t>These documents reacted against research abuses in Europe and the United States</a:t>
            </a:r>
          </a:p>
          <a:p>
            <a:endParaRPr lang="en-US" dirty="0">
              <a:latin typeface="Cambria" pitchFamily="18" charset="0"/>
            </a:endParaRPr>
          </a:p>
          <a:p>
            <a:r>
              <a:rPr lang="en-US" dirty="0">
                <a:latin typeface="Cambria" pitchFamily="18" charset="0"/>
              </a:rPr>
              <a:t>Written, informed consent is a remedy that ironically contributes to other forms of inequity</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Equity would suggest honoring different perspectives</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Experts in pediatric informed consent suggest that in cultures where decisions are taken on a family basis,  the idea of autonomy is confusing</a:t>
            </a:r>
          </a:p>
        </p:txBody>
      </p:sp>
      <p:pic>
        <p:nvPicPr>
          <p:cNvPr id="9" name="Picture 8" descr="A close-up of a piece of paper&#10;&#10;Description automatically generated">
            <a:extLst>
              <a:ext uri="{FF2B5EF4-FFF2-40B4-BE49-F238E27FC236}">
                <a16:creationId xmlns:a16="http://schemas.microsoft.com/office/drawing/2014/main" xmlns="" id="{0FD16B09-D7D2-CDA3-C88E-9DEF51851259}"/>
              </a:ext>
            </a:extLst>
          </p:cNvPr>
          <p:cNvPicPr>
            <a:picLocks noChangeAspect="1"/>
          </p:cNvPicPr>
          <p:nvPr/>
        </p:nvPicPr>
        <p:blipFill>
          <a:blip r:embed="rId3"/>
          <a:stretch>
            <a:fillRect/>
          </a:stretch>
        </p:blipFill>
        <p:spPr>
          <a:xfrm>
            <a:off x="7333178" y="1317826"/>
            <a:ext cx="2336720" cy="3250385"/>
          </a:xfrm>
          <a:prstGeom prst="rect">
            <a:avLst/>
          </a:prstGeom>
        </p:spPr>
      </p:pic>
      <p:pic>
        <p:nvPicPr>
          <p:cNvPr id="10" name="Picture 9" descr="A logo for a clinic&#10;&#10;Description automatically generated">
            <a:extLst>
              <a:ext uri="{FF2B5EF4-FFF2-40B4-BE49-F238E27FC236}">
                <a16:creationId xmlns:a16="http://schemas.microsoft.com/office/drawing/2014/main" xmlns="" id="{94C82CBF-EE37-1FD9-4E5B-F39E9D38CE8B}"/>
              </a:ext>
            </a:extLst>
          </p:cNvPr>
          <p:cNvPicPr>
            <a:picLocks noChangeAspect="1"/>
          </p:cNvPicPr>
          <p:nvPr/>
        </p:nvPicPr>
        <p:blipFill>
          <a:blip r:embed="rId4"/>
          <a:stretch>
            <a:fillRect/>
          </a:stretch>
        </p:blipFill>
        <p:spPr>
          <a:xfrm>
            <a:off x="7119796" y="4668284"/>
            <a:ext cx="2763485" cy="1210452"/>
          </a:xfrm>
          <a:prstGeom prst="rect">
            <a:avLst/>
          </a:prstGeom>
        </p:spPr>
      </p:pic>
    </p:spTree>
    <p:extLst>
      <p:ext uri="{BB962C8B-B14F-4D97-AF65-F5344CB8AC3E}">
        <p14:creationId xmlns:p14="http://schemas.microsoft.com/office/powerpoint/2010/main" val="3998742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3EB281-2917-364F-B154-8938B1FD7CD2}"/>
              </a:ext>
            </a:extLst>
          </p:cNvPr>
          <p:cNvPicPr>
            <a:picLocks noChangeAspect="1"/>
          </p:cNvPicPr>
          <p:nvPr/>
        </p:nvPicPr>
        <p:blipFill>
          <a:blip r:embed="rId2"/>
          <a:stretch>
            <a:fillRect/>
          </a:stretch>
        </p:blipFill>
        <p:spPr>
          <a:xfrm>
            <a:off x="0" y="226097"/>
            <a:ext cx="12192000" cy="6858000"/>
          </a:xfrm>
          <a:prstGeom prst="rect">
            <a:avLst/>
          </a:prstGeom>
        </p:spPr>
      </p:pic>
      <p:sp>
        <p:nvSpPr>
          <p:cNvPr id="6" name="Rectangle 5">
            <a:extLst>
              <a:ext uri="{FF2B5EF4-FFF2-40B4-BE49-F238E27FC236}">
                <a16:creationId xmlns:a16="http://schemas.microsoft.com/office/drawing/2014/main" xmlns="" id="{89F780ED-6F66-D84F-AFF3-4A7785A996CE}"/>
              </a:ext>
            </a:extLst>
          </p:cNvPr>
          <p:cNvSpPr/>
          <p:nvPr/>
        </p:nvSpPr>
        <p:spPr>
          <a:xfrm>
            <a:off x="389021" y="261722"/>
            <a:ext cx="6096000" cy="646331"/>
          </a:xfrm>
          <a:prstGeom prst="rect">
            <a:avLst/>
          </a:prstGeom>
        </p:spPr>
        <p:txBody>
          <a:bodyPr>
            <a:spAutoFit/>
          </a:bodyPr>
          <a:lstStyle/>
          <a:p>
            <a:pPr marL="342891" indent="-342891"/>
            <a:r>
              <a:rPr lang="en-US" sz="3600" b="1" dirty="0">
                <a:latin typeface="Cambria" pitchFamily="18" charset="0"/>
              </a:rPr>
              <a:t>Authorship and </a:t>
            </a:r>
            <a:r>
              <a:rPr lang="en-US" sz="3600" b="1" dirty="0" smtClean="0">
                <a:latin typeface="Cambria" pitchFamily="18" charset="0"/>
              </a:rPr>
              <a:t>Equity</a:t>
            </a:r>
            <a:endParaRPr lang="en-US" sz="3600" b="1" dirty="0">
              <a:latin typeface="Cambria" pitchFamily="18" charset="0"/>
            </a:endParaRPr>
          </a:p>
        </p:txBody>
      </p:sp>
      <p:sp>
        <p:nvSpPr>
          <p:cNvPr id="2" name="Rectangle 1">
            <a:extLst>
              <a:ext uri="{FF2B5EF4-FFF2-40B4-BE49-F238E27FC236}">
                <a16:creationId xmlns:a16="http://schemas.microsoft.com/office/drawing/2014/main" xmlns="" id="{8F6CF19B-1FB8-ACE0-4ABF-F58D2DD08584}"/>
              </a:ext>
            </a:extLst>
          </p:cNvPr>
          <p:cNvSpPr/>
          <p:nvPr/>
        </p:nvSpPr>
        <p:spPr>
          <a:xfrm>
            <a:off x="389021" y="1564961"/>
            <a:ext cx="6096000" cy="4247317"/>
          </a:xfrm>
          <a:prstGeom prst="rect">
            <a:avLst/>
          </a:prstGeom>
        </p:spPr>
        <p:txBody>
          <a:bodyPr>
            <a:spAutoFit/>
          </a:bodyPr>
          <a:lstStyle/>
          <a:p>
            <a:pPr marL="342891" indent="-342891"/>
            <a:r>
              <a:rPr lang="en-US" dirty="0">
                <a:latin typeface="Cambria" pitchFamily="18" charset="0"/>
              </a:rPr>
              <a:t>Individual authorship, like autonomy, is a Western concept </a:t>
            </a:r>
            <a:endParaRPr lang="en-US" dirty="0">
              <a:solidFill>
                <a:schemeClr val="tx1">
                  <a:lumMod val="50000"/>
                  <a:lumOff val="50000"/>
                </a:schemeClr>
              </a:solidFill>
              <a:latin typeface="Cambria" pitchFamily="18" charset="0"/>
            </a:endParaRP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May denote taking responsibility for the work –or- making the work</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Different concepts of collaboration and respect can affect the notion of who “contributed”</a:t>
            </a:r>
          </a:p>
          <a:p>
            <a:pPr marL="342900" lvl="1" indent="-331788"/>
            <a:endParaRPr lang="en-US" dirty="0">
              <a:latin typeface="Cambria" pitchFamily="18" charset="0"/>
            </a:endParaRPr>
          </a:p>
          <a:p>
            <a:pPr marL="342900" lvl="1" indent="-331788"/>
            <a:r>
              <a:rPr lang="en-US" dirty="0">
                <a:latin typeface="Cambria" pitchFamily="18" charset="0"/>
              </a:rPr>
              <a:t>Authorship criteria that outline ‘intellectual’ contributions may not agree with cultural values</a:t>
            </a:r>
            <a:endParaRPr lang="en-US" dirty="0">
              <a:solidFill>
                <a:schemeClr val="tx1">
                  <a:lumMod val="50000"/>
                  <a:lumOff val="50000"/>
                </a:schemeClr>
              </a:solidFill>
              <a:latin typeface="Cambria" pitchFamily="18" charset="0"/>
            </a:endParaRPr>
          </a:p>
          <a:p>
            <a:pPr lvl="2" indent="-446088">
              <a:buFont typeface="Arial" panose="020B0604020202020204" pitchFamily="34" charset="0"/>
              <a:buChar char="•"/>
            </a:pPr>
            <a:r>
              <a:rPr lang="en-US" dirty="0">
                <a:solidFill>
                  <a:schemeClr val="tx1">
                    <a:lumMod val="50000"/>
                    <a:lumOff val="50000"/>
                  </a:schemeClr>
                </a:solidFill>
                <a:latin typeface="Cambria" pitchFamily="18" charset="0"/>
              </a:rPr>
              <a:t>Taxonomies do not align closely with authorship</a:t>
            </a:r>
          </a:p>
          <a:p>
            <a:pPr lvl="2" indent="-446088">
              <a:buFont typeface="Arial" panose="020B0604020202020204" pitchFamily="34" charset="0"/>
              <a:buChar char="•"/>
            </a:pPr>
            <a:r>
              <a:rPr lang="en-US" dirty="0" err="1">
                <a:solidFill>
                  <a:schemeClr val="tx1">
                    <a:lumMod val="50000"/>
                    <a:lumOff val="50000"/>
                  </a:schemeClr>
                </a:solidFill>
                <a:latin typeface="Cambria" pitchFamily="18" charset="0"/>
              </a:rPr>
              <a:t>Contributorship</a:t>
            </a:r>
            <a:r>
              <a:rPr lang="en-US" dirty="0">
                <a:solidFill>
                  <a:schemeClr val="tx1">
                    <a:lumMod val="50000"/>
                    <a:lumOff val="50000"/>
                  </a:schemeClr>
                </a:solidFill>
                <a:latin typeface="Cambria" pitchFamily="18" charset="0"/>
              </a:rPr>
              <a:t> models may make it difficult to set boundaries</a:t>
            </a:r>
          </a:p>
          <a:p>
            <a:pPr marL="11112" lvl="1"/>
            <a:endParaRPr lang="en-US" dirty="0">
              <a:solidFill>
                <a:schemeClr val="tx1">
                  <a:lumMod val="50000"/>
                  <a:lumOff val="50000"/>
                </a:schemeClr>
              </a:solidFill>
              <a:latin typeface="Cambria" pitchFamily="18" charset="0"/>
            </a:endParaRPr>
          </a:p>
          <a:p>
            <a:pPr marL="0" lvl="1"/>
            <a:r>
              <a:rPr lang="en-US" dirty="0">
                <a:latin typeface="Cambria" pitchFamily="18" charset="0"/>
              </a:rPr>
              <a:t>Misunderstanding AI creates further complications</a:t>
            </a:r>
          </a:p>
          <a:p>
            <a:pPr marL="742950" lvl="2" indent="-285750">
              <a:buFont typeface="Arial" panose="020B0604020202020204" pitchFamily="34" charset="0"/>
              <a:buChar char="•"/>
            </a:pPr>
            <a:r>
              <a:rPr lang="en-US" dirty="0">
                <a:solidFill>
                  <a:schemeClr val="tx1">
                    <a:lumMod val="50000"/>
                    <a:lumOff val="50000"/>
                  </a:schemeClr>
                </a:solidFill>
                <a:latin typeface="Cambria" pitchFamily="18" charset="0"/>
              </a:rPr>
              <a:t>Algorithms do not “author”</a:t>
            </a:r>
          </a:p>
          <a:p>
            <a:pPr lvl="1"/>
            <a:endParaRPr lang="en-US" dirty="0">
              <a:solidFill>
                <a:schemeClr val="tx1">
                  <a:lumMod val="50000"/>
                  <a:lumOff val="50000"/>
                </a:schemeClr>
              </a:solidFill>
              <a:latin typeface="Cambria" pitchFamily="18" charset="0"/>
            </a:endParaRPr>
          </a:p>
        </p:txBody>
      </p:sp>
      <p:pic>
        <p:nvPicPr>
          <p:cNvPr id="5" name="Picture 4" descr="Close-up of several files with colorful paper clips&#10;&#10;Description automatically generated">
            <a:extLst>
              <a:ext uri="{FF2B5EF4-FFF2-40B4-BE49-F238E27FC236}">
                <a16:creationId xmlns:a16="http://schemas.microsoft.com/office/drawing/2014/main" xmlns="" id="{F88D0ADA-5A9D-DF9F-5C4E-107ED7ACAB51}"/>
              </a:ext>
            </a:extLst>
          </p:cNvPr>
          <p:cNvPicPr>
            <a:picLocks noChangeAspect="1"/>
          </p:cNvPicPr>
          <p:nvPr/>
        </p:nvPicPr>
        <p:blipFill>
          <a:blip r:embed="rId3"/>
          <a:stretch>
            <a:fillRect/>
          </a:stretch>
        </p:blipFill>
        <p:spPr>
          <a:xfrm>
            <a:off x="6667901" y="1564961"/>
            <a:ext cx="3984859" cy="1750537"/>
          </a:xfrm>
          <a:prstGeom prst="rect">
            <a:avLst/>
          </a:prstGeom>
        </p:spPr>
      </p:pic>
      <p:sp>
        <p:nvSpPr>
          <p:cNvPr id="7" name="Rectangle 6">
            <a:extLst>
              <a:ext uri="{FF2B5EF4-FFF2-40B4-BE49-F238E27FC236}">
                <a16:creationId xmlns:a16="http://schemas.microsoft.com/office/drawing/2014/main" xmlns="" id="{55473D07-4A2E-ADF5-CF29-0331BEDE0F3F}"/>
              </a:ext>
            </a:extLst>
          </p:cNvPr>
          <p:cNvSpPr/>
          <p:nvPr/>
        </p:nvSpPr>
        <p:spPr>
          <a:xfrm>
            <a:off x="6900512" y="3655097"/>
            <a:ext cx="3588619" cy="1477328"/>
          </a:xfrm>
          <a:prstGeom prst="rect">
            <a:avLst/>
          </a:prstGeom>
        </p:spPr>
        <p:txBody>
          <a:bodyPr wrap="square">
            <a:spAutoFit/>
          </a:bodyPr>
          <a:lstStyle/>
          <a:p>
            <a:pPr marL="342891" indent="-342891" algn="ctr"/>
            <a:r>
              <a:rPr lang="en-US" b="1" dirty="0">
                <a:latin typeface="Cambria" pitchFamily="18" charset="0"/>
              </a:rPr>
              <a:t>Equity requires access to </a:t>
            </a:r>
          </a:p>
          <a:p>
            <a:pPr marL="342891" indent="-342891" algn="ctr"/>
            <a:r>
              <a:rPr lang="en-US" b="1" dirty="0">
                <a:latin typeface="Cambria" pitchFamily="18" charset="0"/>
              </a:rPr>
              <a:t>education, funding, academic positions, peer review</a:t>
            </a:r>
            <a:endParaRPr lang="en-US" b="1" dirty="0">
              <a:solidFill>
                <a:schemeClr val="tx1">
                  <a:lumMod val="50000"/>
                  <a:lumOff val="50000"/>
                </a:schemeClr>
              </a:solidFill>
              <a:latin typeface="Cambria" pitchFamily="18" charset="0"/>
            </a:endParaRPr>
          </a:p>
          <a:p>
            <a:pPr marL="342900" lvl="1" indent="-331788" algn="ctr"/>
            <a:endParaRPr lang="en-US" b="1" dirty="0">
              <a:latin typeface="Cambria" pitchFamily="18" charset="0"/>
            </a:endParaRPr>
          </a:p>
          <a:p>
            <a:pPr lvl="1" algn="ctr"/>
            <a:endParaRPr lang="en-US" b="1" dirty="0">
              <a:solidFill>
                <a:schemeClr val="tx1">
                  <a:lumMod val="50000"/>
                  <a:lumOff val="50000"/>
                </a:schemeClr>
              </a:solidFill>
              <a:latin typeface="Cambria" pitchFamily="18" charset="0"/>
            </a:endParaRPr>
          </a:p>
        </p:txBody>
      </p:sp>
    </p:spTree>
    <p:extLst>
      <p:ext uri="{BB962C8B-B14F-4D97-AF65-F5344CB8AC3E}">
        <p14:creationId xmlns:p14="http://schemas.microsoft.com/office/powerpoint/2010/main" val="1595198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3EB281-2917-364F-B154-8938B1FD7CD2}"/>
              </a:ext>
            </a:extLst>
          </p:cNvPr>
          <p:cNvPicPr>
            <a:picLocks noChangeAspect="1"/>
          </p:cNvPicPr>
          <p:nvPr/>
        </p:nvPicPr>
        <p:blipFill>
          <a:blip r:embed="rId2"/>
          <a:stretch>
            <a:fillRect/>
          </a:stretch>
        </p:blipFill>
        <p:spPr>
          <a:xfrm>
            <a:off x="0" y="179528"/>
            <a:ext cx="12192000" cy="6858000"/>
          </a:xfrm>
          <a:prstGeom prst="rect">
            <a:avLst/>
          </a:prstGeom>
        </p:spPr>
      </p:pic>
      <p:sp>
        <p:nvSpPr>
          <p:cNvPr id="6" name="Rectangle 5">
            <a:extLst>
              <a:ext uri="{FF2B5EF4-FFF2-40B4-BE49-F238E27FC236}">
                <a16:creationId xmlns:a16="http://schemas.microsoft.com/office/drawing/2014/main" xmlns="" id="{89F780ED-6F66-D84F-AFF3-4A7785A996CE}"/>
              </a:ext>
            </a:extLst>
          </p:cNvPr>
          <p:cNvSpPr/>
          <p:nvPr/>
        </p:nvSpPr>
        <p:spPr>
          <a:xfrm>
            <a:off x="389021" y="274062"/>
            <a:ext cx="7485208" cy="646331"/>
          </a:xfrm>
          <a:prstGeom prst="rect">
            <a:avLst/>
          </a:prstGeom>
        </p:spPr>
        <p:txBody>
          <a:bodyPr wrap="square">
            <a:spAutoFit/>
          </a:bodyPr>
          <a:lstStyle/>
          <a:p>
            <a:pPr marL="342891" indent="-342891"/>
            <a:r>
              <a:rPr lang="en-US" sz="3600" b="1" dirty="0" smtClean="0">
                <a:latin typeface="Cambria" pitchFamily="18" charset="0"/>
              </a:rPr>
              <a:t>Multidisciplinary </a:t>
            </a:r>
            <a:r>
              <a:rPr lang="en-US" sz="3600" b="1" dirty="0" smtClean="0">
                <a:latin typeface="Cambria" pitchFamily="18" charset="0"/>
              </a:rPr>
              <a:t>Perspectives</a:t>
            </a:r>
            <a:endParaRPr lang="en-US" sz="3600" b="1" dirty="0">
              <a:latin typeface="Cambria" pitchFamily="18" charset="0"/>
            </a:endParaRPr>
          </a:p>
        </p:txBody>
      </p:sp>
      <p:sp>
        <p:nvSpPr>
          <p:cNvPr id="2" name="Rectangle 1">
            <a:extLst>
              <a:ext uri="{FF2B5EF4-FFF2-40B4-BE49-F238E27FC236}">
                <a16:creationId xmlns:a16="http://schemas.microsoft.com/office/drawing/2014/main" xmlns="" id="{8F6CF19B-1FB8-ACE0-4ABF-F58D2DD08584}"/>
              </a:ext>
            </a:extLst>
          </p:cNvPr>
          <p:cNvSpPr/>
          <p:nvPr/>
        </p:nvSpPr>
        <p:spPr>
          <a:xfrm>
            <a:off x="389021" y="1564961"/>
            <a:ext cx="6096000" cy="4524315"/>
          </a:xfrm>
          <a:prstGeom prst="rect">
            <a:avLst/>
          </a:prstGeom>
        </p:spPr>
        <p:txBody>
          <a:bodyPr>
            <a:spAutoFit/>
          </a:bodyPr>
          <a:lstStyle/>
          <a:p>
            <a:pPr marL="0" lvl="1"/>
            <a:r>
              <a:rPr lang="en-US" dirty="0">
                <a:latin typeface="Cambria" pitchFamily="18" charset="0"/>
              </a:rPr>
              <a:t>Communications scholar Mohan Dutta suggests starting with community values prior to communicating healthcare information or beginning research</a:t>
            </a:r>
          </a:p>
          <a:p>
            <a:pPr marL="0" lvl="1"/>
            <a:endParaRPr lang="en-US" dirty="0">
              <a:latin typeface="Cambria" pitchFamily="18" charset="0"/>
            </a:endParaRPr>
          </a:p>
          <a:p>
            <a:pPr marL="0" lvl="1"/>
            <a:r>
              <a:rPr lang="en-US" dirty="0">
                <a:latin typeface="Cambria" pitchFamily="18" charset="0"/>
              </a:rPr>
              <a:t>This social science perspective—culture centered approaches—recognizes that norms in certain cultures create systems of inequity that can invisibly limit access to resources and agency</a:t>
            </a:r>
          </a:p>
          <a:p>
            <a:pPr marL="0" lvl="1"/>
            <a:endParaRPr lang="en-US" dirty="0">
              <a:latin typeface="Cambria" pitchFamily="18" charset="0"/>
            </a:endParaRPr>
          </a:p>
          <a:p>
            <a:pPr marL="0" lvl="1"/>
            <a:r>
              <a:rPr lang="en-US" dirty="0">
                <a:latin typeface="Cambria" pitchFamily="18" charset="0"/>
              </a:rPr>
              <a:t>Recognition is needed of interactions between</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Structure</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Culture</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Agency</a:t>
            </a:r>
          </a:p>
          <a:p>
            <a:endParaRPr lang="en-US" dirty="0">
              <a:solidFill>
                <a:schemeClr val="tx1">
                  <a:lumMod val="50000"/>
                  <a:lumOff val="50000"/>
                </a:schemeClr>
              </a:solidFill>
              <a:latin typeface="Cambria" pitchFamily="18" charset="0"/>
            </a:endParaRPr>
          </a:p>
          <a:p>
            <a:r>
              <a:rPr lang="en-US" dirty="0">
                <a:latin typeface="Cambria" pitchFamily="18" charset="0"/>
              </a:rPr>
              <a:t>Centering human concerns honors all perspectives</a:t>
            </a:r>
          </a:p>
          <a:p>
            <a:pPr marL="0" lvl="1"/>
            <a:endParaRPr lang="en-US" dirty="0">
              <a:latin typeface="Cambria" pitchFamily="18" charset="0"/>
            </a:endParaRPr>
          </a:p>
        </p:txBody>
      </p:sp>
      <p:pic>
        <p:nvPicPr>
          <p:cNvPr id="8" name="Picture 7" descr="A person in a suit and tie&#10;&#10;Description automatically generated">
            <a:extLst>
              <a:ext uri="{FF2B5EF4-FFF2-40B4-BE49-F238E27FC236}">
                <a16:creationId xmlns:a16="http://schemas.microsoft.com/office/drawing/2014/main" xmlns="" id="{3A3A6741-20A2-B99B-FDDF-277D331990EE}"/>
              </a:ext>
            </a:extLst>
          </p:cNvPr>
          <p:cNvPicPr>
            <a:picLocks noChangeAspect="1"/>
          </p:cNvPicPr>
          <p:nvPr/>
        </p:nvPicPr>
        <p:blipFill>
          <a:blip r:embed="rId3"/>
          <a:stretch>
            <a:fillRect/>
          </a:stretch>
        </p:blipFill>
        <p:spPr>
          <a:xfrm>
            <a:off x="7718073" y="1463478"/>
            <a:ext cx="2398200" cy="3556356"/>
          </a:xfrm>
          <a:prstGeom prst="rect">
            <a:avLst/>
          </a:prstGeom>
        </p:spPr>
      </p:pic>
    </p:spTree>
    <p:extLst>
      <p:ext uri="{BB962C8B-B14F-4D97-AF65-F5344CB8AC3E}">
        <p14:creationId xmlns:p14="http://schemas.microsoft.com/office/powerpoint/2010/main" val="3329569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3EB281-2917-364F-B154-8938B1FD7CD2}"/>
              </a:ext>
            </a:extLst>
          </p:cNvPr>
          <p:cNvPicPr>
            <a:picLocks noChangeAspect="1"/>
          </p:cNvPicPr>
          <p:nvPr/>
        </p:nvPicPr>
        <p:blipFill>
          <a:blip r:embed="rId2"/>
          <a:stretch>
            <a:fillRect/>
          </a:stretch>
        </p:blipFill>
        <p:spPr>
          <a:xfrm>
            <a:off x="0" y="226097"/>
            <a:ext cx="12192000" cy="6858000"/>
          </a:xfrm>
          <a:prstGeom prst="rect">
            <a:avLst/>
          </a:prstGeom>
        </p:spPr>
      </p:pic>
      <p:sp>
        <p:nvSpPr>
          <p:cNvPr id="6" name="Rectangle 5">
            <a:extLst>
              <a:ext uri="{FF2B5EF4-FFF2-40B4-BE49-F238E27FC236}">
                <a16:creationId xmlns:a16="http://schemas.microsoft.com/office/drawing/2014/main" xmlns="" id="{89F780ED-6F66-D84F-AFF3-4A7785A996CE}"/>
              </a:ext>
            </a:extLst>
          </p:cNvPr>
          <p:cNvSpPr/>
          <p:nvPr/>
        </p:nvSpPr>
        <p:spPr>
          <a:xfrm>
            <a:off x="412771" y="261722"/>
            <a:ext cx="6096000" cy="646331"/>
          </a:xfrm>
          <a:prstGeom prst="rect">
            <a:avLst/>
          </a:prstGeom>
        </p:spPr>
        <p:txBody>
          <a:bodyPr>
            <a:spAutoFit/>
          </a:bodyPr>
          <a:lstStyle/>
          <a:p>
            <a:pPr marL="342891" indent="-342891"/>
            <a:r>
              <a:rPr lang="en-US" sz="3600" b="1" dirty="0">
                <a:latin typeface="Cambria" pitchFamily="18" charset="0"/>
              </a:rPr>
              <a:t>Intersectionality</a:t>
            </a:r>
          </a:p>
        </p:txBody>
      </p:sp>
      <p:sp>
        <p:nvSpPr>
          <p:cNvPr id="2" name="Rectangle 1">
            <a:extLst>
              <a:ext uri="{FF2B5EF4-FFF2-40B4-BE49-F238E27FC236}">
                <a16:creationId xmlns:a16="http://schemas.microsoft.com/office/drawing/2014/main" xmlns="" id="{8F6CF19B-1FB8-ACE0-4ABF-F58D2DD08584}"/>
              </a:ext>
            </a:extLst>
          </p:cNvPr>
          <p:cNvSpPr/>
          <p:nvPr/>
        </p:nvSpPr>
        <p:spPr>
          <a:xfrm>
            <a:off x="389021" y="1564961"/>
            <a:ext cx="6096000" cy="4247317"/>
          </a:xfrm>
          <a:prstGeom prst="rect">
            <a:avLst/>
          </a:prstGeom>
        </p:spPr>
        <p:txBody>
          <a:bodyPr>
            <a:spAutoFit/>
          </a:bodyPr>
          <a:lstStyle/>
          <a:p>
            <a:pPr marL="0" lvl="1"/>
            <a:r>
              <a:rPr lang="en-US" dirty="0">
                <a:latin typeface="Cambria" pitchFamily="18" charset="0"/>
              </a:rPr>
              <a:t>Legal scholar </a:t>
            </a:r>
            <a:r>
              <a:rPr lang="en-US" dirty="0" err="1">
                <a:latin typeface="Cambria" pitchFamily="18" charset="0"/>
              </a:rPr>
              <a:t>Kimberle</a:t>
            </a:r>
            <a:r>
              <a:rPr lang="en-US" dirty="0">
                <a:latin typeface="Cambria" pitchFamily="18" charset="0"/>
              </a:rPr>
              <a:t> Crenshaw describes the ways that identities compound inequity</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Race</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Gender</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Ethnic identity</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Language practices</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Education</a:t>
            </a:r>
          </a:p>
          <a:p>
            <a:pPr marL="800091" lvl="1" indent="-342891">
              <a:buFont typeface="Arial" panose="020B0604020202020204" pitchFamily="34" charset="0"/>
              <a:buChar char="•"/>
            </a:pPr>
            <a:r>
              <a:rPr lang="en-US" dirty="0">
                <a:solidFill>
                  <a:schemeClr val="tx1">
                    <a:lumMod val="50000"/>
                    <a:lumOff val="50000"/>
                  </a:schemeClr>
                </a:solidFill>
                <a:latin typeface="Cambria" pitchFamily="18" charset="0"/>
              </a:rPr>
              <a:t>Social class</a:t>
            </a:r>
          </a:p>
          <a:p>
            <a:endParaRPr lang="en-US" dirty="0">
              <a:latin typeface="Cambria" pitchFamily="18" charset="0"/>
            </a:endParaRPr>
          </a:p>
          <a:p>
            <a:r>
              <a:rPr lang="en-US" dirty="0">
                <a:latin typeface="Cambria" pitchFamily="18" charset="0"/>
              </a:rPr>
              <a:t>Considering the intersectional identities of various people and communities can enhance culture-centered approaches</a:t>
            </a:r>
          </a:p>
          <a:p>
            <a:endParaRPr lang="en-US" dirty="0">
              <a:latin typeface="Cambria" pitchFamily="18" charset="0"/>
            </a:endParaRPr>
          </a:p>
          <a:p>
            <a:r>
              <a:rPr lang="en-US" dirty="0">
                <a:latin typeface="Cambria" pitchFamily="18" charset="0"/>
              </a:rPr>
              <a:t>Norms in certain cultures create systems of inequity that can seemingly invisibly limit access to resources and agency</a:t>
            </a:r>
          </a:p>
          <a:p>
            <a:r>
              <a:rPr lang="en-US" dirty="0">
                <a:latin typeface="Cambria" pitchFamily="18" charset="0"/>
              </a:rPr>
              <a:t> and equity</a:t>
            </a:r>
          </a:p>
        </p:txBody>
      </p:sp>
      <p:pic>
        <p:nvPicPr>
          <p:cNvPr id="5" name="Picture 4" descr="A person smiling with text overlay&#10;&#10;Description automatically generated">
            <a:extLst>
              <a:ext uri="{FF2B5EF4-FFF2-40B4-BE49-F238E27FC236}">
                <a16:creationId xmlns:a16="http://schemas.microsoft.com/office/drawing/2014/main" xmlns="" id="{BBF3B37B-961F-19BE-B5E5-E7E3C84E93E5}"/>
              </a:ext>
            </a:extLst>
          </p:cNvPr>
          <p:cNvPicPr>
            <a:picLocks noChangeAspect="1"/>
          </p:cNvPicPr>
          <p:nvPr/>
        </p:nvPicPr>
        <p:blipFill>
          <a:blip r:embed="rId3"/>
          <a:stretch>
            <a:fillRect/>
          </a:stretch>
        </p:blipFill>
        <p:spPr>
          <a:xfrm>
            <a:off x="6485021" y="1982209"/>
            <a:ext cx="4624584" cy="2581823"/>
          </a:xfrm>
          <a:prstGeom prst="rect">
            <a:avLst/>
          </a:prstGeom>
        </p:spPr>
      </p:pic>
    </p:spTree>
    <p:extLst>
      <p:ext uri="{BB962C8B-B14F-4D97-AF65-F5344CB8AC3E}">
        <p14:creationId xmlns:p14="http://schemas.microsoft.com/office/powerpoint/2010/main" val="452298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1315</TotalTime>
  <Words>1115</Words>
  <Application>Microsoft Office PowerPoint</Application>
  <PresentationFormat>Widescreen</PresentationFormat>
  <Paragraphs>128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Farzeen Ammara</cp:lastModifiedBy>
  <cp:revision>15</cp:revision>
  <dcterms:created xsi:type="dcterms:W3CDTF">2024-06-15T05:35:11Z</dcterms:created>
  <dcterms:modified xsi:type="dcterms:W3CDTF">2024-08-13T08:20:46Z</dcterms:modified>
</cp:coreProperties>
</file>